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7" r:id="rId4"/>
    <p:sldMasterId id="2147483682"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33" r:id="rId43"/>
    <p:sldId id="321" r:id="rId44"/>
    <p:sldId id="322" r:id="rId45"/>
    <p:sldId id="323" r:id="rId46"/>
    <p:sldId id="324" r:id="rId47"/>
    <p:sldId id="288" r:id="rId48"/>
    <p:sldId id="289" r:id="rId49"/>
    <p:sldId id="320" r:id="rId50"/>
    <p:sldId id="334"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21619"/>
    <a:srgbClr val="F2F2F2"/>
    <a:srgbClr val="145579"/>
    <a:srgbClr val="0948CB"/>
    <a:srgbClr val="F2F4F8"/>
    <a:srgbClr val="1C7DDB"/>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061FC-8156-4C78-8BA7-6DBED79EE65E}" v="2187" dt="2025-04-23T11:50:01.700"/>
    <p1510:client id="{4529C90F-FF67-4A9E-8423-57D050EC6C9B}" v="631" dt="2025-04-22T15:18:48.94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3741" autoAdjust="0"/>
  </p:normalViewPr>
  <p:slideViewPr>
    <p:cSldViewPr snapToGrid="0" snapToObjects="1">
      <p:cViewPr>
        <p:scale>
          <a:sx n="69" d="100"/>
          <a:sy n="69" d="100"/>
        </p:scale>
        <p:origin x="736" y="-64"/>
      </p:cViewPr>
      <p:guideLst>
        <p:guide orient="horz" pos="2160"/>
        <p:guide pos="3840"/>
      </p:guideLst>
    </p:cSldViewPr>
  </p:slideViewPr>
  <p:notesTextViewPr>
    <p:cViewPr>
      <p:scale>
        <a:sx n="1" d="1"/>
        <a:sy n="1" d="1"/>
      </p:scale>
      <p:origin x="0" y="0"/>
    </p:cViewPr>
  </p:notesTextViewPr>
  <p:sorterViewPr>
    <p:cViewPr>
      <p:scale>
        <a:sx n="100" d="100"/>
        <a:sy n="100" d="100"/>
      </p:scale>
      <p:origin x="0" y="-167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B05642-0EE7-42ED-B8FE-44180EAA772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C9F97666-3724-415A-AC62-E52202864D32}">
      <dgm:prSet phldrT="[Text]" phldr="0"/>
      <dgm:spPr>
        <a:solidFill>
          <a:srgbClr val="00B050"/>
        </a:solidFill>
      </dgm:spPr>
      <dgm:t>
        <a:bodyPr/>
        <a:lstStyle/>
        <a:p>
          <a:r>
            <a:rPr lang="en-US" dirty="0"/>
            <a:t>TN</a:t>
          </a:r>
        </a:p>
      </dgm:t>
    </dgm:pt>
    <dgm:pt modelId="{C4411DAF-C60C-475A-BC42-7BA600E9ECDE}" type="parTrans" cxnId="{6C019AED-137F-4ACB-A2D1-5444265F8C32}">
      <dgm:prSet/>
      <dgm:spPr/>
      <dgm:t>
        <a:bodyPr/>
        <a:lstStyle/>
        <a:p>
          <a:endParaRPr lang="en-US"/>
        </a:p>
      </dgm:t>
    </dgm:pt>
    <dgm:pt modelId="{018E69C0-9FDA-44AD-A4C3-991296870C31}" type="sibTrans" cxnId="{6C019AED-137F-4ACB-A2D1-5444265F8C32}">
      <dgm:prSet/>
      <dgm:spPr/>
      <dgm:t>
        <a:bodyPr/>
        <a:lstStyle/>
        <a:p>
          <a:endParaRPr lang="en-US"/>
        </a:p>
      </dgm:t>
    </dgm:pt>
    <dgm:pt modelId="{020712AA-CC4F-4245-830A-B150633E0041}">
      <dgm:prSet phldrT="[Text]" phldr="0"/>
      <dgm:spPr/>
      <dgm:t>
        <a:bodyPr/>
        <a:lstStyle/>
        <a:p>
          <a:r>
            <a:rPr lang="en-US" dirty="0"/>
            <a:t>FP</a:t>
          </a:r>
        </a:p>
      </dgm:t>
    </dgm:pt>
    <dgm:pt modelId="{9DE07227-8C1A-4482-83F9-D976CAA6293A}" type="parTrans" cxnId="{673657AB-09F1-48DC-AFC5-58B1E2E8B39F}">
      <dgm:prSet/>
      <dgm:spPr/>
      <dgm:t>
        <a:bodyPr/>
        <a:lstStyle/>
        <a:p>
          <a:endParaRPr lang="en-US"/>
        </a:p>
      </dgm:t>
    </dgm:pt>
    <dgm:pt modelId="{5E247555-371C-45DF-AC51-5CD2B48FD9E6}" type="sibTrans" cxnId="{673657AB-09F1-48DC-AFC5-58B1E2E8B39F}">
      <dgm:prSet/>
      <dgm:spPr/>
      <dgm:t>
        <a:bodyPr/>
        <a:lstStyle/>
        <a:p>
          <a:endParaRPr lang="en-US"/>
        </a:p>
      </dgm:t>
    </dgm:pt>
    <dgm:pt modelId="{D48BCBFF-0C4C-41C9-8787-81510555EDD2}">
      <dgm:prSet phldrT="[Text]" phldr="0"/>
      <dgm:spPr/>
      <dgm:t>
        <a:bodyPr/>
        <a:lstStyle/>
        <a:p>
          <a:r>
            <a:rPr lang="en-US" dirty="0"/>
            <a:t>FN</a:t>
          </a:r>
        </a:p>
      </dgm:t>
    </dgm:pt>
    <dgm:pt modelId="{20084EB7-DDFC-4395-9CEC-232FEF1CD2DC}" type="parTrans" cxnId="{B2E50822-6EEE-409A-9C68-A22438CF9C5B}">
      <dgm:prSet/>
      <dgm:spPr/>
      <dgm:t>
        <a:bodyPr/>
        <a:lstStyle/>
        <a:p>
          <a:endParaRPr lang="en-US"/>
        </a:p>
      </dgm:t>
    </dgm:pt>
    <dgm:pt modelId="{1EC089D7-4462-413A-AA92-3C9D729391AA}" type="sibTrans" cxnId="{B2E50822-6EEE-409A-9C68-A22438CF9C5B}">
      <dgm:prSet/>
      <dgm:spPr/>
      <dgm:t>
        <a:bodyPr/>
        <a:lstStyle/>
        <a:p>
          <a:endParaRPr lang="en-US"/>
        </a:p>
      </dgm:t>
    </dgm:pt>
    <dgm:pt modelId="{7A6CCCEB-C3A2-45D4-86F5-BBC7F4668747}">
      <dgm:prSet phldrT="[Text]" phldr="0"/>
      <dgm:spPr>
        <a:solidFill>
          <a:srgbClr val="00B050"/>
        </a:solidFill>
      </dgm:spPr>
      <dgm:t>
        <a:bodyPr/>
        <a:lstStyle/>
        <a:p>
          <a:r>
            <a:rPr lang="en-US" dirty="0"/>
            <a:t>TP</a:t>
          </a:r>
        </a:p>
      </dgm:t>
    </dgm:pt>
    <dgm:pt modelId="{49BC30F3-D141-4E37-8BB4-69BD3D4791AD}" type="parTrans" cxnId="{63B41594-2EC4-4EBB-9074-C8455BD9BF78}">
      <dgm:prSet/>
      <dgm:spPr/>
      <dgm:t>
        <a:bodyPr/>
        <a:lstStyle/>
        <a:p>
          <a:endParaRPr lang="en-US"/>
        </a:p>
      </dgm:t>
    </dgm:pt>
    <dgm:pt modelId="{2E046468-A4A3-4BF6-A4BD-4871203ED2D6}" type="sibTrans" cxnId="{63B41594-2EC4-4EBB-9074-C8455BD9BF78}">
      <dgm:prSet/>
      <dgm:spPr/>
      <dgm:t>
        <a:bodyPr/>
        <a:lstStyle/>
        <a:p>
          <a:endParaRPr lang="en-US"/>
        </a:p>
      </dgm:t>
    </dgm:pt>
    <dgm:pt modelId="{56BBAE77-587E-4305-8E85-08DF790CCA0C}">
      <dgm:prSet phldrT="[Text]" phldr="0" custT="1"/>
      <dgm:spPr/>
      <dgm:t>
        <a:bodyPr/>
        <a:lstStyle/>
        <a:p>
          <a:r>
            <a:rPr lang="en-US" sz="1600" dirty="0"/>
            <a:t>Confusion</a:t>
          </a:r>
        </a:p>
        <a:p>
          <a:r>
            <a:rPr lang="en-US" sz="1600" dirty="0"/>
            <a:t>Matrix</a:t>
          </a:r>
        </a:p>
      </dgm:t>
    </dgm:pt>
    <dgm:pt modelId="{F757D2ED-E8D8-4DA7-B015-FFF0275C9AD4}" type="sibTrans" cxnId="{FD21339E-37DD-469A-8736-8CAA0E94BEAD}">
      <dgm:prSet/>
      <dgm:spPr/>
      <dgm:t>
        <a:bodyPr/>
        <a:lstStyle/>
        <a:p>
          <a:endParaRPr lang="en-US"/>
        </a:p>
      </dgm:t>
    </dgm:pt>
    <dgm:pt modelId="{36BAED45-C67B-4795-BC6B-4EF1E446BDFB}" type="parTrans" cxnId="{FD21339E-37DD-469A-8736-8CAA0E94BEAD}">
      <dgm:prSet/>
      <dgm:spPr/>
      <dgm:t>
        <a:bodyPr/>
        <a:lstStyle/>
        <a:p>
          <a:endParaRPr lang="en-US"/>
        </a:p>
      </dgm:t>
    </dgm:pt>
    <dgm:pt modelId="{D2A50A9E-1436-456B-B482-3C7D5EC3503C}" type="pres">
      <dgm:prSet presAssocID="{D8B05642-0EE7-42ED-B8FE-44180EAA7723}" presName="diagram" presStyleCnt="0">
        <dgm:presLayoutVars>
          <dgm:chMax val="1"/>
          <dgm:dir/>
          <dgm:animLvl val="ctr"/>
          <dgm:resizeHandles val="exact"/>
        </dgm:presLayoutVars>
      </dgm:prSet>
      <dgm:spPr/>
    </dgm:pt>
    <dgm:pt modelId="{8E88B4B1-75A9-49A9-94BA-F489C70DA163}" type="pres">
      <dgm:prSet presAssocID="{D8B05642-0EE7-42ED-B8FE-44180EAA7723}" presName="matrix" presStyleCnt="0"/>
      <dgm:spPr/>
    </dgm:pt>
    <dgm:pt modelId="{B87D3E97-9859-4FBC-8A7D-9AA716CCB44B}" type="pres">
      <dgm:prSet presAssocID="{D8B05642-0EE7-42ED-B8FE-44180EAA7723}" presName="tile1" presStyleLbl="node1" presStyleIdx="0" presStyleCnt="4"/>
      <dgm:spPr/>
    </dgm:pt>
    <dgm:pt modelId="{563CE790-900E-4460-A09F-019A2065CC96}" type="pres">
      <dgm:prSet presAssocID="{D8B05642-0EE7-42ED-B8FE-44180EAA7723}" presName="tile1text" presStyleLbl="node1" presStyleIdx="0" presStyleCnt="4">
        <dgm:presLayoutVars>
          <dgm:chMax val="0"/>
          <dgm:chPref val="0"/>
          <dgm:bulletEnabled val="1"/>
        </dgm:presLayoutVars>
      </dgm:prSet>
      <dgm:spPr/>
    </dgm:pt>
    <dgm:pt modelId="{C17A5ED0-1D46-493C-931B-42A00CDE3A38}" type="pres">
      <dgm:prSet presAssocID="{D8B05642-0EE7-42ED-B8FE-44180EAA7723}" presName="tile2" presStyleLbl="node1" presStyleIdx="1" presStyleCnt="4"/>
      <dgm:spPr/>
    </dgm:pt>
    <dgm:pt modelId="{2777811B-52FB-4652-9C05-1DBA06E56FFF}" type="pres">
      <dgm:prSet presAssocID="{D8B05642-0EE7-42ED-B8FE-44180EAA7723}" presName="tile2text" presStyleLbl="node1" presStyleIdx="1" presStyleCnt="4">
        <dgm:presLayoutVars>
          <dgm:chMax val="0"/>
          <dgm:chPref val="0"/>
          <dgm:bulletEnabled val="1"/>
        </dgm:presLayoutVars>
      </dgm:prSet>
      <dgm:spPr/>
    </dgm:pt>
    <dgm:pt modelId="{238426D0-6FF5-4AE6-8CFA-8045A2883D59}" type="pres">
      <dgm:prSet presAssocID="{D8B05642-0EE7-42ED-B8FE-44180EAA7723}" presName="tile3" presStyleLbl="node1" presStyleIdx="2" presStyleCnt="4"/>
      <dgm:spPr/>
    </dgm:pt>
    <dgm:pt modelId="{1F9F634D-C560-48B8-9407-22226498C662}" type="pres">
      <dgm:prSet presAssocID="{D8B05642-0EE7-42ED-B8FE-44180EAA7723}" presName="tile3text" presStyleLbl="node1" presStyleIdx="2" presStyleCnt="4">
        <dgm:presLayoutVars>
          <dgm:chMax val="0"/>
          <dgm:chPref val="0"/>
          <dgm:bulletEnabled val="1"/>
        </dgm:presLayoutVars>
      </dgm:prSet>
      <dgm:spPr/>
    </dgm:pt>
    <dgm:pt modelId="{6D276371-E95E-43E7-A410-A6605FA554BB}" type="pres">
      <dgm:prSet presAssocID="{D8B05642-0EE7-42ED-B8FE-44180EAA7723}" presName="tile4" presStyleLbl="node1" presStyleIdx="3" presStyleCnt="4"/>
      <dgm:spPr/>
    </dgm:pt>
    <dgm:pt modelId="{92517EB7-BEAE-4A90-8EB8-A233E86A9CC7}" type="pres">
      <dgm:prSet presAssocID="{D8B05642-0EE7-42ED-B8FE-44180EAA7723}" presName="tile4text" presStyleLbl="node1" presStyleIdx="3" presStyleCnt="4">
        <dgm:presLayoutVars>
          <dgm:chMax val="0"/>
          <dgm:chPref val="0"/>
          <dgm:bulletEnabled val="1"/>
        </dgm:presLayoutVars>
      </dgm:prSet>
      <dgm:spPr/>
    </dgm:pt>
    <dgm:pt modelId="{4DBAEC80-35D2-4968-9C9C-975343541B2D}" type="pres">
      <dgm:prSet presAssocID="{D8B05642-0EE7-42ED-B8FE-44180EAA7723}" presName="centerTile" presStyleLbl="fgShp" presStyleIdx="0" presStyleCnt="1">
        <dgm:presLayoutVars>
          <dgm:chMax val="0"/>
          <dgm:chPref val="0"/>
        </dgm:presLayoutVars>
      </dgm:prSet>
      <dgm:spPr/>
    </dgm:pt>
  </dgm:ptLst>
  <dgm:cxnLst>
    <dgm:cxn modelId="{6D41261A-69E2-44BE-ACA3-9DD1E85B1261}" type="presOf" srcId="{C9F97666-3724-415A-AC62-E52202864D32}" destId="{B87D3E97-9859-4FBC-8A7D-9AA716CCB44B}" srcOrd="0" destOrd="0" presId="urn:microsoft.com/office/officeart/2005/8/layout/matrix1"/>
    <dgm:cxn modelId="{B2E50822-6EEE-409A-9C68-A22438CF9C5B}" srcId="{56BBAE77-587E-4305-8E85-08DF790CCA0C}" destId="{D48BCBFF-0C4C-41C9-8787-81510555EDD2}" srcOrd="2" destOrd="0" parTransId="{20084EB7-DDFC-4395-9CEC-232FEF1CD2DC}" sibTransId="{1EC089D7-4462-413A-AA92-3C9D729391AA}"/>
    <dgm:cxn modelId="{43BADE2A-4106-4002-A006-4FD687D34553}" type="presOf" srcId="{D48BCBFF-0C4C-41C9-8787-81510555EDD2}" destId="{1F9F634D-C560-48B8-9407-22226498C662}" srcOrd="1" destOrd="0" presId="urn:microsoft.com/office/officeart/2005/8/layout/matrix1"/>
    <dgm:cxn modelId="{B034713C-2CD2-4A0C-B6D7-026990FE19DA}" type="presOf" srcId="{D8B05642-0EE7-42ED-B8FE-44180EAA7723}" destId="{D2A50A9E-1436-456B-B482-3C7D5EC3503C}" srcOrd="0" destOrd="0" presId="urn:microsoft.com/office/officeart/2005/8/layout/matrix1"/>
    <dgm:cxn modelId="{B833EA90-475F-4031-93EF-7AFAC30D498D}" type="presOf" srcId="{7A6CCCEB-C3A2-45D4-86F5-BBC7F4668747}" destId="{6D276371-E95E-43E7-A410-A6605FA554BB}" srcOrd="0" destOrd="0" presId="urn:microsoft.com/office/officeart/2005/8/layout/matrix1"/>
    <dgm:cxn modelId="{63B41594-2EC4-4EBB-9074-C8455BD9BF78}" srcId="{56BBAE77-587E-4305-8E85-08DF790CCA0C}" destId="{7A6CCCEB-C3A2-45D4-86F5-BBC7F4668747}" srcOrd="3" destOrd="0" parTransId="{49BC30F3-D141-4E37-8BB4-69BD3D4791AD}" sibTransId="{2E046468-A4A3-4BF6-A4BD-4871203ED2D6}"/>
    <dgm:cxn modelId="{FD21339E-37DD-469A-8736-8CAA0E94BEAD}" srcId="{D8B05642-0EE7-42ED-B8FE-44180EAA7723}" destId="{56BBAE77-587E-4305-8E85-08DF790CCA0C}" srcOrd="0" destOrd="0" parTransId="{36BAED45-C67B-4795-BC6B-4EF1E446BDFB}" sibTransId="{F757D2ED-E8D8-4DA7-B015-FFF0275C9AD4}"/>
    <dgm:cxn modelId="{67A7739E-8C6B-43A6-B5B5-CEFEF70CCE7D}" type="presOf" srcId="{C9F97666-3724-415A-AC62-E52202864D32}" destId="{563CE790-900E-4460-A09F-019A2065CC96}" srcOrd="1" destOrd="0" presId="urn:microsoft.com/office/officeart/2005/8/layout/matrix1"/>
    <dgm:cxn modelId="{D53E329F-5C8F-415C-8525-41B343B5F0CE}" type="presOf" srcId="{7A6CCCEB-C3A2-45D4-86F5-BBC7F4668747}" destId="{92517EB7-BEAE-4A90-8EB8-A233E86A9CC7}" srcOrd="1" destOrd="0" presId="urn:microsoft.com/office/officeart/2005/8/layout/matrix1"/>
    <dgm:cxn modelId="{5351D4A5-2696-4A7C-8B99-509D9472C027}" type="presOf" srcId="{020712AA-CC4F-4245-830A-B150633E0041}" destId="{C17A5ED0-1D46-493C-931B-42A00CDE3A38}" srcOrd="0" destOrd="0" presId="urn:microsoft.com/office/officeart/2005/8/layout/matrix1"/>
    <dgm:cxn modelId="{673657AB-09F1-48DC-AFC5-58B1E2E8B39F}" srcId="{56BBAE77-587E-4305-8E85-08DF790CCA0C}" destId="{020712AA-CC4F-4245-830A-B150633E0041}" srcOrd="1" destOrd="0" parTransId="{9DE07227-8C1A-4482-83F9-D976CAA6293A}" sibTransId="{5E247555-371C-45DF-AC51-5CD2B48FD9E6}"/>
    <dgm:cxn modelId="{B36D31B5-9CDD-4B34-88FB-EB4AED4CC98D}" type="presOf" srcId="{D48BCBFF-0C4C-41C9-8787-81510555EDD2}" destId="{238426D0-6FF5-4AE6-8CFA-8045A2883D59}" srcOrd="0" destOrd="0" presId="urn:microsoft.com/office/officeart/2005/8/layout/matrix1"/>
    <dgm:cxn modelId="{2BDA09DA-31E7-4DCF-ACE0-045A17B95D90}" type="presOf" srcId="{56BBAE77-587E-4305-8E85-08DF790CCA0C}" destId="{4DBAEC80-35D2-4968-9C9C-975343541B2D}" srcOrd="0" destOrd="0" presId="urn:microsoft.com/office/officeart/2005/8/layout/matrix1"/>
    <dgm:cxn modelId="{6C019AED-137F-4ACB-A2D1-5444265F8C32}" srcId="{56BBAE77-587E-4305-8E85-08DF790CCA0C}" destId="{C9F97666-3724-415A-AC62-E52202864D32}" srcOrd="0" destOrd="0" parTransId="{C4411DAF-C60C-475A-BC42-7BA600E9ECDE}" sibTransId="{018E69C0-9FDA-44AD-A4C3-991296870C31}"/>
    <dgm:cxn modelId="{33F2F6F3-C359-49F4-A7FD-E9E245645217}" type="presOf" srcId="{020712AA-CC4F-4245-830A-B150633E0041}" destId="{2777811B-52FB-4652-9C05-1DBA06E56FFF}" srcOrd="1" destOrd="0" presId="urn:microsoft.com/office/officeart/2005/8/layout/matrix1"/>
    <dgm:cxn modelId="{847F62FB-DD73-4B78-846D-EB0413375B72}" type="presParOf" srcId="{D2A50A9E-1436-456B-B482-3C7D5EC3503C}" destId="{8E88B4B1-75A9-49A9-94BA-F489C70DA163}" srcOrd="0" destOrd="0" presId="urn:microsoft.com/office/officeart/2005/8/layout/matrix1"/>
    <dgm:cxn modelId="{F3180363-868C-4118-BA5D-4FBAF2C4DB4D}" type="presParOf" srcId="{8E88B4B1-75A9-49A9-94BA-F489C70DA163}" destId="{B87D3E97-9859-4FBC-8A7D-9AA716CCB44B}" srcOrd="0" destOrd="0" presId="urn:microsoft.com/office/officeart/2005/8/layout/matrix1"/>
    <dgm:cxn modelId="{1EF27260-3086-44B1-B601-E7CAA1B91CA6}" type="presParOf" srcId="{8E88B4B1-75A9-49A9-94BA-F489C70DA163}" destId="{563CE790-900E-4460-A09F-019A2065CC96}" srcOrd="1" destOrd="0" presId="urn:microsoft.com/office/officeart/2005/8/layout/matrix1"/>
    <dgm:cxn modelId="{6AE5576C-F8E9-4EF1-AC2E-C56963C933F1}" type="presParOf" srcId="{8E88B4B1-75A9-49A9-94BA-F489C70DA163}" destId="{C17A5ED0-1D46-493C-931B-42A00CDE3A38}" srcOrd="2" destOrd="0" presId="urn:microsoft.com/office/officeart/2005/8/layout/matrix1"/>
    <dgm:cxn modelId="{DA0772E8-51A5-4B35-8BF2-2F197F44AF18}" type="presParOf" srcId="{8E88B4B1-75A9-49A9-94BA-F489C70DA163}" destId="{2777811B-52FB-4652-9C05-1DBA06E56FFF}" srcOrd="3" destOrd="0" presId="urn:microsoft.com/office/officeart/2005/8/layout/matrix1"/>
    <dgm:cxn modelId="{71D14BB8-F5F1-4F59-B98D-BAD32D2F92AC}" type="presParOf" srcId="{8E88B4B1-75A9-49A9-94BA-F489C70DA163}" destId="{238426D0-6FF5-4AE6-8CFA-8045A2883D59}" srcOrd="4" destOrd="0" presId="urn:microsoft.com/office/officeart/2005/8/layout/matrix1"/>
    <dgm:cxn modelId="{5BBD7BE3-3E3D-4BE0-8B2C-52BF277F37C1}" type="presParOf" srcId="{8E88B4B1-75A9-49A9-94BA-F489C70DA163}" destId="{1F9F634D-C560-48B8-9407-22226498C662}" srcOrd="5" destOrd="0" presId="urn:microsoft.com/office/officeart/2005/8/layout/matrix1"/>
    <dgm:cxn modelId="{208E9F8D-8D2B-4316-9EA5-2892AF879AC2}" type="presParOf" srcId="{8E88B4B1-75A9-49A9-94BA-F489C70DA163}" destId="{6D276371-E95E-43E7-A410-A6605FA554BB}" srcOrd="6" destOrd="0" presId="urn:microsoft.com/office/officeart/2005/8/layout/matrix1"/>
    <dgm:cxn modelId="{2D270001-20E7-4983-A930-75A1E456BB72}" type="presParOf" srcId="{8E88B4B1-75A9-49A9-94BA-F489C70DA163}" destId="{92517EB7-BEAE-4A90-8EB8-A233E86A9CC7}" srcOrd="7" destOrd="0" presId="urn:microsoft.com/office/officeart/2005/8/layout/matrix1"/>
    <dgm:cxn modelId="{E19BD0AA-A002-4A2E-80FA-EAB29AEC223E}" type="presParOf" srcId="{D2A50A9E-1436-456B-B482-3C7D5EC3503C}" destId="{4DBAEC80-35D2-4968-9C9C-975343541B2D}"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D3E97-9859-4FBC-8A7D-9AA716CCB44B}">
      <dsp:nvSpPr>
        <dsp:cNvPr id="0" name=""/>
        <dsp:cNvSpPr/>
      </dsp:nvSpPr>
      <dsp:spPr>
        <a:xfrm rot="16200000">
          <a:off x="194087" y="-194087"/>
          <a:ext cx="2200486" cy="2588660"/>
        </a:xfrm>
        <a:prstGeom prst="round1Rect">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412496" rIns="412496" bIns="412496" numCol="1" spcCol="1270" anchor="ctr" anchorCtr="0">
          <a:noAutofit/>
        </a:bodyPr>
        <a:lstStyle/>
        <a:p>
          <a:pPr marL="0" lvl="0" indent="0" algn="ctr" defTabSz="2578100">
            <a:lnSpc>
              <a:spcPct val="90000"/>
            </a:lnSpc>
            <a:spcBef>
              <a:spcPct val="0"/>
            </a:spcBef>
            <a:spcAft>
              <a:spcPct val="35000"/>
            </a:spcAft>
            <a:buNone/>
          </a:pPr>
          <a:r>
            <a:rPr lang="en-US" sz="5800" kern="1200" dirty="0"/>
            <a:t>TN</a:t>
          </a:r>
        </a:p>
      </dsp:txBody>
      <dsp:txXfrm rot="5400000">
        <a:off x="-1" y="1"/>
        <a:ext cx="2588660" cy="1650364"/>
      </dsp:txXfrm>
    </dsp:sp>
    <dsp:sp modelId="{C17A5ED0-1D46-493C-931B-42A00CDE3A38}">
      <dsp:nvSpPr>
        <dsp:cNvPr id="0" name=""/>
        <dsp:cNvSpPr/>
      </dsp:nvSpPr>
      <dsp:spPr>
        <a:xfrm>
          <a:off x="2588660" y="0"/>
          <a:ext cx="2588660" cy="2200486"/>
        </a:xfrm>
        <a:prstGeom prst="round1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412496" rIns="412496" bIns="412496" numCol="1" spcCol="1270" anchor="ctr" anchorCtr="0">
          <a:noAutofit/>
        </a:bodyPr>
        <a:lstStyle/>
        <a:p>
          <a:pPr marL="0" lvl="0" indent="0" algn="ctr" defTabSz="2578100">
            <a:lnSpc>
              <a:spcPct val="90000"/>
            </a:lnSpc>
            <a:spcBef>
              <a:spcPct val="0"/>
            </a:spcBef>
            <a:spcAft>
              <a:spcPct val="35000"/>
            </a:spcAft>
            <a:buNone/>
          </a:pPr>
          <a:r>
            <a:rPr lang="en-US" sz="5800" kern="1200" dirty="0"/>
            <a:t>FP</a:t>
          </a:r>
        </a:p>
      </dsp:txBody>
      <dsp:txXfrm>
        <a:off x="2588660" y="0"/>
        <a:ext cx="2588660" cy="1650364"/>
      </dsp:txXfrm>
    </dsp:sp>
    <dsp:sp modelId="{238426D0-6FF5-4AE6-8CFA-8045A2883D59}">
      <dsp:nvSpPr>
        <dsp:cNvPr id="0" name=""/>
        <dsp:cNvSpPr/>
      </dsp:nvSpPr>
      <dsp:spPr>
        <a:xfrm rot="10800000">
          <a:off x="0" y="2200486"/>
          <a:ext cx="2588660" cy="2200486"/>
        </a:xfrm>
        <a:prstGeom prst="round1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412496" rIns="412496" bIns="412496" numCol="1" spcCol="1270" anchor="ctr" anchorCtr="0">
          <a:noAutofit/>
        </a:bodyPr>
        <a:lstStyle/>
        <a:p>
          <a:pPr marL="0" lvl="0" indent="0" algn="ctr" defTabSz="2578100">
            <a:lnSpc>
              <a:spcPct val="90000"/>
            </a:lnSpc>
            <a:spcBef>
              <a:spcPct val="0"/>
            </a:spcBef>
            <a:spcAft>
              <a:spcPct val="35000"/>
            </a:spcAft>
            <a:buNone/>
          </a:pPr>
          <a:r>
            <a:rPr lang="en-US" sz="5800" kern="1200" dirty="0"/>
            <a:t>FN</a:t>
          </a:r>
        </a:p>
      </dsp:txBody>
      <dsp:txXfrm rot="10800000">
        <a:off x="0" y="2750608"/>
        <a:ext cx="2588660" cy="1650364"/>
      </dsp:txXfrm>
    </dsp:sp>
    <dsp:sp modelId="{6D276371-E95E-43E7-A410-A6605FA554BB}">
      <dsp:nvSpPr>
        <dsp:cNvPr id="0" name=""/>
        <dsp:cNvSpPr/>
      </dsp:nvSpPr>
      <dsp:spPr>
        <a:xfrm rot="5400000">
          <a:off x="2782747" y="2006399"/>
          <a:ext cx="2200486" cy="2588660"/>
        </a:xfrm>
        <a:prstGeom prst="round1Rect">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412496" rIns="412496" bIns="412496" numCol="1" spcCol="1270" anchor="ctr" anchorCtr="0">
          <a:noAutofit/>
        </a:bodyPr>
        <a:lstStyle/>
        <a:p>
          <a:pPr marL="0" lvl="0" indent="0" algn="ctr" defTabSz="2578100">
            <a:lnSpc>
              <a:spcPct val="90000"/>
            </a:lnSpc>
            <a:spcBef>
              <a:spcPct val="0"/>
            </a:spcBef>
            <a:spcAft>
              <a:spcPct val="35000"/>
            </a:spcAft>
            <a:buNone/>
          </a:pPr>
          <a:r>
            <a:rPr lang="en-US" sz="5800" kern="1200" dirty="0"/>
            <a:t>TP</a:t>
          </a:r>
        </a:p>
      </dsp:txBody>
      <dsp:txXfrm rot="-5400000">
        <a:off x="2588660" y="2750608"/>
        <a:ext cx="2588660" cy="1650364"/>
      </dsp:txXfrm>
    </dsp:sp>
    <dsp:sp modelId="{4DBAEC80-35D2-4968-9C9C-975343541B2D}">
      <dsp:nvSpPr>
        <dsp:cNvPr id="0" name=""/>
        <dsp:cNvSpPr/>
      </dsp:nvSpPr>
      <dsp:spPr>
        <a:xfrm>
          <a:off x="1812062" y="1650364"/>
          <a:ext cx="1553196" cy="1100243"/>
        </a:xfrm>
        <a:prstGeom prst="roundRect">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Confusion</a:t>
          </a:r>
        </a:p>
        <a:p>
          <a:pPr marL="0" lvl="0" indent="0" algn="ctr" defTabSz="711200">
            <a:lnSpc>
              <a:spcPct val="90000"/>
            </a:lnSpc>
            <a:spcBef>
              <a:spcPct val="0"/>
            </a:spcBef>
            <a:spcAft>
              <a:spcPct val="35000"/>
            </a:spcAft>
            <a:buNone/>
          </a:pPr>
          <a:r>
            <a:rPr lang="en-US" sz="1600" kern="1200" dirty="0"/>
            <a:t>Matrix</a:t>
          </a:r>
        </a:p>
      </dsp:txBody>
      <dsp:txXfrm>
        <a:off x="1865771" y="1704073"/>
        <a:ext cx="1445778" cy="992825"/>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Each Model Means:</a:t>
            </a:r>
            <a:br>
              <a:rPr lang="en-US" b="1" dirty="0">
                <a:effectLst/>
              </a:rPr>
            </a:br>
            <a:r>
              <a:rPr lang="en-US" b="1" dirty="0">
                <a:effectLst/>
              </a:rPr>
              <a:t>Logistic Regression</a:t>
            </a:r>
            <a:r>
              <a:rPr lang="en-US" dirty="0">
                <a:effectLst/>
              </a:rPr>
              <a:t>: A linear model that estimates probabilities for binary outcomes. It's simple, interpretable, and often surprisingly effective.</a:t>
            </a:r>
          </a:p>
          <a:p>
            <a:r>
              <a:rPr lang="en-US" b="1" dirty="0">
                <a:effectLst/>
              </a:rPr>
              <a:t>Support Vector Machines (SVM)</a:t>
            </a:r>
            <a:r>
              <a:rPr lang="en-US" dirty="0">
                <a:effectLst/>
              </a:rPr>
              <a:t>: A powerful classifier that finds the optimal boundary between classes. Good for high-dimensional data but sensitive to parameter tuning.</a:t>
            </a:r>
          </a:p>
          <a:p>
            <a:r>
              <a:rPr lang="en-US" b="1" dirty="0">
                <a:effectLst/>
              </a:rPr>
              <a:t>Decision Tree</a:t>
            </a:r>
            <a:r>
              <a:rPr lang="en-US" dirty="0">
                <a:effectLst/>
              </a:rPr>
              <a:t>: A flowchart-like model that splits data based on feature thresholds. Easy to visualize but prone to overfitting.</a:t>
            </a:r>
          </a:p>
          <a:p>
            <a:r>
              <a:rPr lang="en-US" b="1" dirty="0">
                <a:effectLst/>
              </a:rPr>
              <a:t>K-Nearest Neighbors (KNN)</a:t>
            </a:r>
            <a:r>
              <a:rPr lang="en-US" dirty="0">
                <a:effectLst/>
              </a:rPr>
              <a:t>: A non-parametric model that classifies based on the majority label among the nearest data points. Simple but can struggle with noisy or imbalanced data.</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007967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dirty="0"/>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7257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18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3019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2648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458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dirty="0"/>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507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37798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36225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7265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5271873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47855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72553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3426948"/>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dirty="0"/>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06100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3968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3024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220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584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638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1/11/2026</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5123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1/11/2026</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2268760"/>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3_Data%20Wrangling.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hyperlink" Target="https://github.com/flavioaguirre/datascience_capstone/blob/main/notebooks/modules/1_data_collection_and_wrangling/1.3_spacex_data_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5_EDA%20with%20Visualization%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flavioaguirre/datascience_capstone/blob/main/notebooks/modules/2_eda/2.1_eda_with_pandas.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4_Complete%20the%20EDA%20with%20SQL.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flavioaguirre/datascience_capstone/blob/main/notebooks/modules/2_eda/2.2_eda_with_sql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6_Interactive%20Visual%20Analytics%20with%20Folium%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flavioaguirre/datascience_capstone/blob/main/notebooks/modules/3_data_visualization/3.1_launch_site_location.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7_Complete%20the%20Machine%20Learning%20Prediction%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flavioaguirre/datascience_capstone/blob/main/notebooks/modules/4_modeling/4.1_spacex_machine_learning_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flavioaguirre/datascience_capstone/blob/main/notebooks/modules/3_data_visualization/3.1_launch_site_location.ipynb" TargetMode="External"/><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5.png"/><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1_Complete%20the%20Data%20Collection%20API%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hyperlink" Target="https://github.com/flavioaguirre/datascience_capstone/blob/main/notebooks/modules/1_data_collection_and_wrangling/1.1_spacex_data_collection_api.ipyn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1_Complete%20the%20Data%20Collection%20API%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flavioaguirre/datascience_capstone/blob/main/notebooks/modules/1_data_collection_and_wrangling/1.1_spacex_data_collection_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uethu/IBM-Data-Science-Course-2025-Assignment-/blob/main/Course%2010_Applied%20Data%20Science%20Capstone/Hands-on%20Lab_2_Complete%20the%20Data%20Collection%20with%20Web%20Scraping%20lab.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479323" y="5214099"/>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By Tue Thu</a:t>
            </a:r>
          </a:p>
          <a:p>
            <a:r>
              <a:rPr lang="en-US" dirty="0">
                <a:latin typeface="Abadi"/>
              </a:rPr>
              <a:t>2026/01/09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4E0136A8-14F1-70F6-686A-7A546A963DB2}"/>
              </a:ext>
            </a:extLst>
          </p:cNvPr>
          <p:cNvSpPr txBox="1"/>
          <p:nvPr/>
        </p:nvSpPr>
        <p:spPr>
          <a:xfrm>
            <a:off x="851869" y="1426243"/>
            <a:ext cx="912952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We examined the dataset to identify data types and check for any missing, duplicate, or null values. This process followed the workflow illustrated in the flowchart below.</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You can also review the full procedure at:</a:t>
            </a:r>
          </a:p>
          <a:p>
            <a:endParaRPr lang="en-US" sz="2000" b="1" dirty="0">
              <a:solidFill>
                <a:srgbClr val="121619"/>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endParaRPr>
          </a:p>
          <a:p>
            <a:r>
              <a:rPr lang="en-US" sz="2000" b="1" dirty="0">
                <a:solidFill>
                  <a:srgbClr val="121619"/>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rgbClr val="121619"/>
              </a:solidFill>
              <a:latin typeface="Abadi" panose="020B0604020104020204" pitchFamily="34" charset="0"/>
              <a:hlinkClick r:id="rId4">
                <a:extLst>
                  <a:ext uri="{A12FA001-AC4F-418D-AE19-62706E023703}">
                    <ahyp:hlinkClr xmlns:ahyp="http://schemas.microsoft.com/office/drawing/2018/hyperlinkcolor" val="tx"/>
                  </a:ext>
                </a:extLst>
              </a:hlinkClick>
            </a:endParaRPr>
          </a:p>
        </p:txBody>
      </p:sp>
      <p:pic>
        <p:nvPicPr>
          <p:cNvPr id="5" name="Picture 4">
            <a:extLst>
              <a:ext uri="{FF2B5EF4-FFF2-40B4-BE49-F238E27FC236}">
                <a16:creationId xmlns:a16="http://schemas.microsoft.com/office/drawing/2014/main" id="{920A1D1D-8F0B-09CE-E038-63711D1559B2}"/>
              </a:ext>
            </a:extLst>
          </p:cNvPr>
          <p:cNvPicPr>
            <a:picLocks noChangeAspect="1"/>
          </p:cNvPicPr>
          <p:nvPr/>
        </p:nvPicPr>
        <p:blipFill>
          <a:blip r:embed="rId5"/>
          <a:stretch>
            <a:fillRect/>
          </a:stretch>
        </p:blipFill>
        <p:spPr>
          <a:xfrm>
            <a:off x="1020232" y="3673012"/>
            <a:ext cx="7738757" cy="288421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56F35176-3CB6-201E-9B28-CA3D0456053F}"/>
              </a:ext>
            </a:extLst>
          </p:cNvPr>
          <p:cNvSpPr txBox="1"/>
          <p:nvPr/>
        </p:nvSpPr>
        <p:spPr>
          <a:xfrm>
            <a:off x="1013951" y="1710914"/>
            <a:ext cx="9763125"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For this analysis, we created three types of visualizations using Pandas, Matplotlib, and Seaborn:</a:t>
            </a:r>
          </a:p>
          <a:p>
            <a:r>
              <a:rPr lang="en-US" sz="2000" b="1" dirty="0">
                <a:solidFill>
                  <a:srgbClr val="121619"/>
                </a:solidFill>
                <a:latin typeface="Abadi" panose="020B0604020104020204" pitchFamily="34" charset="0"/>
              </a:rPr>
              <a:t>1. Scatter plots</a:t>
            </a:r>
            <a:r>
              <a:rPr lang="en-US" sz="2000" dirty="0">
                <a:solidFill>
                  <a:srgbClr val="121619"/>
                </a:solidFill>
                <a:latin typeface="Abadi" panose="020B0604020104020204" pitchFamily="34" charset="0"/>
              </a:rPr>
              <a:t> to explore relationships between:</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Flight Number and Launch Site</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Payload Mass and Launch Site</a:t>
            </a:r>
          </a:p>
          <a:p>
            <a:pPr marL="342900" indent="-342900">
              <a:buFont typeface="Arial" panose="020B0604020202020204" pitchFamily="34" charset="0"/>
              <a:buChar char="•"/>
            </a:pPr>
            <a:r>
              <a:rPr lang="en-US" sz="2000" dirty="0" err="1">
                <a:solidFill>
                  <a:srgbClr val="121619"/>
                </a:solidFill>
                <a:latin typeface="Abadi" panose="020B0604020104020204" pitchFamily="34" charset="0"/>
              </a:rPr>
              <a:t>FlightNumber</a:t>
            </a:r>
            <a:r>
              <a:rPr lang="en-US" sz="2000" dirty="0">
                <a:solidFill>
                  <a:srgbClr val="121619"/>
                </a:solidFill>
                <a:latin typeface="Abadi" panose="020B0604020104020204" pitchFamily="34" charset="0"/>
              </a:rPr>
              <a:t> and Orbit type</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Payload Mass and Orbit type</a:t>
            </a:r>
          </a:p>
          <a:p>
            <a:endParaRPr lang="en-US" sz="2000" b="1" dirty="0">
              <a:solidFill>
                <a:srgbClr val="121619"/>
              </a:solidFill>
              <a:latin typeface="Abadi" panose="020B0604020104020204" pitchFamily="34" charset="0"/>
            </a:endParaRPr>
          </a:p>
          <a:p>
            <a:r>
              <a:rPr lang="en-US" sz="2000" b="1" dirty="0">
                <a:solidFill>
                  <a:srgbClr val="121619"/>
                </a:solidFill>
                <a:latin typeface="Abadi" panose="020B0604020104020204" pitchFamily="34" charset="0"/>
              </a:rPr>
              <a:t>2. Bar charts</a:t>
            </a:r>
            <a:r>
              <a:rPr lang="en-US" sz="2000" dirty="0">
                <a:solidFill>
                  <a:srgbClr val="121619"/>
                </a:solidFill>
                <a:latin typeface="Abadi" panose="020B0604020104020204" pitchFamily="34" charset="0"/>
              </a:rPr>
              <a:t> to reveal relationship between success rate of each orbit type</a:t>
            </a:r>
          </a:p>
          <a:p>
            <a:endParaRPr lang="en-US" sz="2000" b="1" dirty="0">
              <a:solidFill>
                <a:srgbClr val="121619"/>
              </a:solidFill>
              <a:latin typeface="Abadi" panose="020B0604020104020204" pitchFamily="34" charset="0"/>
            </a:endParaRPr>
          </a:p>
          <a:p>
            <a:r>
              <a:rPr lang="en-US" sz="2000" b="1" dirty="0">
                <a:solidFill>
                  <a:srgbClr val="121619"/>
                </a:solidFill>
                <a:latin typeface="Abadi" panose="020B0604020104020204" pitchFamily="34" charset="0"/>
              </a:rPr>
              <a:t>3. Line charts</a:t>
            </a:r>
            <a:r>
              <a:rPr lang="en-US" sz="2000" dirty="0">
                <a:solidFill>
                  <a:srgbClr val="121619"/>
                </a:solidFill>
                <a:latin typeface="Abadi" panose="020B0604020104020204" pitchFamily="34" charset="0"/>
              </a:rPr>
              <a:t> to identify trends over time such as launch success yearly trend</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The complete analysis and all visualizations can be found here:</a:t>
            </a:r>
          </a:p>
          <a:p>
            <a:r>
              <a:rPr lang="en-US" sz="2000" b="1" dirty="0">
                <a:solidFill>
                  <a:schemeClr val="bg1"/>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FED7F01-B77A-BD2B-FE86-F489BA0D2174}"/>
              </a:ext>
            </a:extLst>
          </p:cNvPr>
          <p:cNvSpPr txBox="1"/>
          <p:nvPr/>
        </p:nvSpPr>
        <p:spPr>
          <a:xfrm>
            <a:off x="838200" y="1421027"/>
            <a:ext cx="105156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The </a:t>
            </a:r>
            <a:r>
              <a:rPr lang="en-US" sz="2000" b="1" dirty="0">
                <a:solidFill>
                  <a:srgbClr val="121619"/>
                </a:solidFill>
                <a:latin typeface="Abadi" panose="020B0604020104020204" pitchFamily="34" charset="0"/>
              </a:rPr>
              <a:t>SPACEXTABLE</a:t>
            </a:r>
            <a:r>
              <a:rPr lang="en-US" sz="2000" dirty="0">
                <a:solidFill>
                  <a:srgbClr val="121619"/>
                </a:solidFill>
                <a:latin typeface="Abadi" panose="020B0604020104020204" pitchFamily="34" charset="0"/>
              </a:rPr>
              <a:t> dataset was generated by filtering out records with zero or missing dates. From this table, we identified all unique launch sites, calculated the total payload delivered for NASA CRS missions, and computed the average payload for the Falcon 9 v1.1 variant. We also determined the date of the first successful landing, counted both successful and failed landing attempts, and identified the booster version that carried the heaviest payload. In addition, all pad landing failures that occurred in 2015 were extracted along with their relevant details.</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Below are some SQL queries that have been performed:</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Display 5 records where launch sites begin with the string 'CCA’</a:t>
            </a:r>
          </a:p>
          <a:p>
            <a:r>
              <a:rPr lang="en-US" sz="2000" dirty="0">
                <a:solidFill>
                  <a:schemeClr val="tx1">
                    <a:lumMod val="50000"/>
                  </a:schemeClr>
                </a:solidFill>
                <a:latin typeface="Abadi" panose="020B0604020104020204" pitchFamily="34" charset="0"/>
              </a:rPr>
              <a:t>%%</a:t>
            </a:r>
            <a:r>
              <a:rPr lang="en-US" sz="2000" dirty="0" err="1">
                <a:solidFill>
                  <a:schemeClr val="tx1">
                    <a:lumMod val="50000"/>
                  </a:schemeClr>
                </a:solidFill>
                <a:latin typeface="Abadi" panose="020B0604020104020204" pitchFamily="34" charset="0"/>
              </a:rPr>
              <a:t>sql</a:t>
            </a:r>
            <a:r>
              <a:rPr lang="en-US" sz="2000" dirty="0">
                <a:solidFill>
                  <a:schemeClr val="tx1">
                    <a:lumMod val="50000"/>
                  </a:schemeClr>
                </a:solidFill>
                <a:latin typeface="Abadi" panose="020B0604020104020204" pitchFamily="34" charset="0"/>
              </a:rPr>
              <a:t> SELECT </a:t>
            </a:r>
            <a:r>
              <a:rPr lang="en-US" sz="2000" dirty="0" err="1">
                <a:solidFill>
                  <a:schemeClr val="tx1">
                    <a:lumMod val="50000"/>
                  </a:schemeClr>
                </a:solidFill>
                <a:latin typeface="Abadi" panose="020B0604020104020204" pitchFamily="34" charset="0"/>
              </a:rPr>
              <a:t>Launch_Site</a:t>
            </a:r>
            <a:r>
              <a:rPr lang="en-US" sz="2000" dirty="0">
                <a:solidFill>
                  <a:schemeClr val="tx1">
                    <a:lumMod val="50000"/>
                  </a:schemeClr>
                </a:solidFill>
                <a:latin typeface="Abadi" panose="020B0604020104020204" pitchFamily="34" charset="0"/>
              </a:rPr>
              <a:t> FROM SPACEXTABLE WHERE </a:t>
            </a:r>
            <a:r>
              <a:rPr lang="en-US" sz="2000" dirty="0" err="1">
                <a:solidFill>
                  <a:schemeClr val="tx1">
                    <a:lumMod val="50000"/>
                  </a:schemeClr>
                </a:solidFill>
                <a:latin typeface="Abadi" panose="020B0604020104020204" pitchFamily="34" charset="0"/>
              </a:rPr>
              <a:t>Launch_Site</a:t>
            </a:r>
            <a:r>
              <a:rPr lang="en-US" sz="2000" dirty="0">
                <a:solidFill>
                  <a:schemeClr val="tx1">
                    <a:lumMod val="50000"/>
                  </a:schemeClr>
                </a:solidFill>
                <a:latin typeface="Abadi" panose="020B0604020104020204" pitchFamily="34" charset="0"/>
              </a:rPr>
              <a:t> LIKE 'CCA%' LIMIT 5;</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Display the total payload mass carried by boosters launched by NASA (CRS)</a:t>
            </a:r>
          </a:p>
          <a:p>
            <a:r>
              <a:rPr lang="en-US" sz="2000" dirty="0">
                <a:solidFill>
                  <a:schemeClr val="tx1">
                    <a:lumMod val="50000"/>
                  </a:schemeClr>
                </a:solidFill>
                <a:latin typeface="Abadi" panose="020B0604020104020204" pitchFamily="34" charset="0"/>
              </a:rPr>
              <a:t>%%</a:t>
            </a:r>
            <a:r>
              <a:rPr lang="en-US" sz="2000" dirty="0" err="1">
                <a:solidFill>
                  <a:schemeClr val="tx1">
                    <a:lumMod val="50000"/>
                  </a:schemeClr>
                </a:solidFill>
                <a:latin typeface="Abadi" panose="020B0604020104020204" pitchFamily="34" charset="0"/>
              </a:rPr>
              <a:t>sql</a:t>
            </a:r>
            <a:r>
              <a:rPr lang="en-US" sz="2000" dirty="0">
                <a:solidFill>
                  <a:schemeClr val="tx1">
                    <a:lumMod val="50000"/>
                  </a:schemeClr>
                </a:solidFill>
                <a:latin typeface="Abadi" panose="020B0604020104020204" pitchFamily="34" charset="0"/>
              </a:rPr>
              <a:t> SELECT SUM(PAYLOAD_MASS__KG_) AS </a:t>
            </a:r>
            <a:r>
              <a:rPr lang="en-US" sz="2000" dirty="0" err="1">
                <a:solidFill>
                  <a:schemeClr val="tx1">
                    <a:lumMod val="50000"/>
                  </a:schemeClr>
                </a:solidFill>
                <a:latin typeface="Abadi" panose="020B0604020104020204" pitchFamily="34" charset="0"/>
              </a:rPr>
              <a:t>Total_Payload_Mass</a:t>
            </a:r>
            <a:r>
              <a:rPr lang="en-US" sz="2000" dirty="0">
                <a:solidFill>
                  <a:schemeClr val="tx1">
                    <a:lumMod val="50000"/>
                  </a:schemeClr>
                </a:solidFill>
                <a:latin typeface="Abadi" panose="020B0604020104020204" pitchFamily="34" charset="0"/>
              </a:rPr>
              <a:t> FROM SPACEXTABLE WHERE Customer = 'NASA (CRS)’;</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The full, step‑by‑step process can be found here:</a:t>
            </a:r>
            <a:endParaRPr lang="en-US" sz="2000" dirty="0">
              <a:solidFill>
                <a:schemeClr val="bg1"/>
              </a:solidFill>
              <a:latin typeface="Abadi" panose="020B0604020104020204" pitchFamily="34" charset="0"/>
            </a:endParaRPr>
          </a:p>
          <a:p>
            <a:r>
              <a:rPr lang="en-US" sz="2000" b="1" dirty="0">
                <a:solidFill>
                  <a:schemeClr val="bg1"/>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endParaRPr>
          </a:p>
          <a:p>
            <a:endParaRPr lang="en-US" sz="2200" dirty="0">
              <a:solidFill>
                <a:schemeClr val="bg1"/>
              </a:solidFill>
              <a:latin typeface="Abad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91A18658-2BAF-4C6E-2347-3D2BA4F07F38}"/>
              </a:ext>
            </a:extLst>
          </p:cNvPr>
          <p:cNvSpPr txBox="1"/>
          <p:nvPr/>
        </p:nvSpPr>
        <p:spPr>
          <a:xfrm>
            <a:off x="770011" y="1332230"/>
            <a:ext cx="10022245" cy="5755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Abadi" panose="020B0604020104020204" pitchFamily="34" charset="0"/>
              </a:rPr>
              <a:t>The map was constructed using several key Folium components:</a:t>
            </a:r>
          </a:p>
          <a:p>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folium.Map</a:t>
            </a:r>
            <a:r>
              <a:rPr lang="en-US" dirty="0">
                <a:solidFill>
                  <a:schemeClr val="bg1"/>
                </a:solidFill>
                <a:latin typeface="Abadi" panose="020B0604020104020204" pitchFamily="34" charset="0"/>
              </a:rPr>
              <a:t> for generating the interactive base map</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folium.Circle</a:t>
            </a:r>
            <a:r>
              <a:rPr lang="en-US" dirty="0">
                <a:solidFill>
                  <a:schemeClr val="bg1"/>
                </a:solidFill>
                <a:latin typeface="Abadi" panose="020B0604020104020204" pitchFamily="34" charset="0"/>
              </a:rPr>
              <a:t> to highlight specific locations with informative circular overlays</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folium.Marker</a:t>
            </a:r>
            <a:r>
              <a:rPr lang="en-US" dirty="0">
                <a:solidFill>
                  <a:schemeClr val="bg1"/>
                </a:solidFill>
                <a:latin typeface="Abadi" panose="020B0604020104020204" pitchFamily="34" charset="0"/>
              </a:rPr>
              <a:t> to pinpoint launch sites</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folium.MarkerCluster</a:t>
            </a:r>
            <a:r>
              <a:rPr lang="en-US" dirty="0">
                <a:solidFill>
                  <a:schemeClr val="bg1"/>
                </a:solidFill>
                <a:latin typeface="Abadi" panose="020B0604020104020204" pitchFamily="34" charset="0"/>
              </a:rPr>
              <a:t> to group nearby markers and reduce visual clutter</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MousePosition</a:t>
            </a:r>
            <a:r>
              <a:rPr lang="en-US" dirty="0">
                <a:solidFill>
                  <a:schemeClr val="bg1"/>
                </a:solidFill>
                <a:latin typeface="Abadi" panose="020B0604020104020204" pitchFamily="34" charset="0"/>
              </a:rPr>
              <a:t> to display real‑time geographic coordinates as the cursor moves</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folium.DivIcon</a:t>
            </a:r>
            <a:r>
              <a:rPr lang="en-US" dirty="0">
                <a:solidFill>
                  <a:schemeClr val="bg1"/>
                </a:solidFill>
                <a:latin typeface="Abadi" panose="020B0604020104020204" pitchFamily="34" charset="0"/>
              </a:rPr>
              <a:t> to place custom HTML/CSS‑styled text directly on the map</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folium.PolyLine</a:t>
            </a:r>
            <a:r>
              <a:rPr lang="en-US" dirty="0">
                <a:solidFill>
                  <a:schemeClr val="bg1"/>
                </a:solidFill>
                <a:latin typeface="Abadi" panose="020B0604020104020204" pitchFamily="34" charset="0"/>
              </a:rPr>
              <a:t> to draw connecting lines between locations</a:t>
            </a:r>
          </a:p>
          <a:p>
            <a:pPr marL="285750" indent="-285750">
              <a:buFont typeface="Arial" panose="020B0604020202020204" pitchFamily="34" charset="0"/>
              <a:buChar char="•"/>
            </a:pPr>
            <a:endParaRPr lang="en-US" dirty="0">
              <a:solidFill>
                <a:schemeClr val="bg1"/>
              </a:solidFill>
              <a:latin typeface="Abadi" panose="020B0604020104020204" pitchFamily="34" charset="0"/>
            </a:endParaRPr>
          </a:p>
          <a:p>
            <a:pPr marL="285750" indent="-285750">
              <a:buFont typeface="Arial" panose="020B0604020202020204" pitchFamily="34" charset="0"/>
              <a:buChar char="•"/>
            </a:pPr>
            <a:r>
              <a:rPr lang="en-US" dirty="0" err="1">
                <a:solidFill>
                  <a:schemeClr val="bg1"/>
                </a:solidFill>
                <a:latin typeface="Abadi" panose="020B0604020104020204" pitchFamily="34" charset="0"/>
              </a:rPr>
              <a:t>folium.FeatureGroup</a:t>
            </a:r>
            <a:r>
              <a:rPr lang="en-US" dirty="0">
                <a:solidFill>
                  <a:schemeClr val="bg1"/>
                </a:solidFill>
                <a:latin typeface="Abadi" panose="020B0604020104020204" pitchFamily="34" charset="0"/>
              </a:rPr>
              <a:t> to organize related map elements into manageable layers</a:t>
            </a:r>
          </a:p>
          <a:p>
            <a:endParaRPr lang="en-US" dirty="0">
              <a:solidFill>
                <a:schemeClr val="bg1"/>
              </a:solidFill>
              <a:latin typeface="Abadi" panose="020B0604020104020204" pitchFamily="34" charset="0"/>
              <a:ea typeface="+mn-lt"/>
              <a:cs typeface="+mn-lt"/>
            </a:endParaRPr>
          </a:p>
          <a:p>
            <a:r>
              <a:rPr lang="en-US" b="1" dirty="0">
                <a:solidFill>
                  <a:schemeClr val="bg1"/>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b="1"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endParaRPr>
          </a:p>
          <a:p>
            <a:endParaRPr lang="en-US" dirty="0">
              <a:solidFill>
                <a:srgbClr val="FFFFFF"/>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52CD289A-81DC-A336-1707-3C0B900295DB}"/>
              </a:ext>
            </a:extLst>
          </p:cNvPr>
          <p:cNvSpPr txBox="1"/>
          <p:nvPr/>
        </p:nvSpPr>
        <p:spPr>
          <a:xfrm>
            <a:off x="968374" y="1444625"/>
            <a:ext cx="10610215"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The Dash web application was built using the following components:</a:t>
            </a:r>
          </a:p>
          <a:p>
            <a:pPr marL="342900" indent="-342900">
              <a:buFont typeface="Arial" panose="020B0604020202020204" pitchFamily="34" charset="0"/>
              <a:buChar char="•"/>
            </a:pPr>
            <a:r>
              <a:rPr lang="en-US" sz="2000" b="1" dirty="0" err="1">
                <a:solidFill>
                  <a:srgbClr val="121619"/>
                </a:solidFill>
                <a:latin typeface="Abadi" panose="020B0604020104020204" pitchFamily="34" charset="0"/>
              </a:rPr>
              <a:t>dcc.Dropdown</a:t>
            </a:r>
            <a:r>
              <a:rPr lang="en-US" sz="2000" dirty="0">
                <a:solidFill>
                  <a:srgbClr val="121619"/>
                </a:solidFill>
                <a:latin typeface="Abadi" panose="020B0604020104020204" pitchFamily="34" charset="0"/>
              </a:rPr>
              <a:t> to select a launch site and display the corresponding success‑versus‑failure distribution in a pie chart</a:t>
            </a:r>
          </a:p>
          <a:p>
            <a:pPr marL="342900" indent="-342900">
              <a:buFont typeface="Arial" panose="020B0604020202020204" pitchFamily="34" charset="0"/>
              <a:buChar char="•"/>
            </a:pPr>
            <a:r>
              <a:rPr lang="en-US" sz="2000" b="1" dirty="0" err="1">
                <a:solidFill>
                  <a:srgbClr val="121619"/>
                </a:solidFill>
                <a:latin typeface="Abadi" panose="020B0604020104020204" pitchFamily="34" charset="0"/>
              </a:rPr>
              <a:t>dcc.RangeSlider</a:t>
            </a:r>
            <a:r>
              <a:rPr lang="en-US" sz="2000" dirty="0">
                <a:solidFill>
                  <a:srgbClr val="121619"/>
                </a:solidFill>
                <a:latin typeface="Abadi" panose="020B0604020104020204" pitchFamily="34" charset="0"/>
              </a:rPr>
              <a:t> to filter payload values and examine how payload size relates to launch success</a:t>
            </a:r>
          </a:p>
          <a:p>
            <a:pPr marL="342900" indent="-342900">
              <a:buFont typeface="Arial" panose="020B0604020202020204" pitchFamily="34" charset="0"/>
              <a:buChar char="•"/>
            </a:pPr>
            <a:r>
              <a:rPr lang="en-US" sz="2000" b="1" dirty="0" err="1">
                <a:solidFill>
                  <a:srgbClr val="121619"/>
                </a:solidFill>
                <a:latin typeface="Abadi" panose="020B0604020104020204" pitchFamily="34" charset="0"/>
              </a:rPr>
              <a:t>dcc.Graph</a:t>
            </a:r>
            <a:r>
              <a:rPr lang="en-US" sz="2000" dirty="0">
                <a:solidFill>
                  <a:srgbClr val="121619"/>
                </a:solidFill>
                <a:latin typeface="Abadi" panose="020B0604020104020204" pitchFamily="34" charset="0"/>
              </a:rPr>
              <a:t> to render both the pie chart and scatter plot</a:t>
            </a:r>
          </a:p>
          <a:p>
            <a:pPr marL="342900" indent="-342900">
              <a:buFont typeface="Arial" panose="020B0604020202020204" pitchFamily="34" charset="0"/>
              <a:buChar char="•"/>
            </a:pPr>
            <a:r>
              <a:rPr lang="en-US" sz="2000" b="1" dirty="0">
                <a:solidFill>
                  <a:srgbClr val="121619"/>
                </a:solidFill>
                <a:latin typeface="Abadi" panose="020B0604020104020204" pitchFamily="34" charset="0"/>
              </a:rPr>
              <a:t>Dash callbacks</a:t>
            </a:r>
            <a:r>
              <a:rPr lang="en-US" sz="2000" dirty="0">
                <a:solidFill>
                  <a:srgbClr val="121619"/>
                </a:solidFill>
                <a:latin typeface="Abadi" panose="020B0604020104020204" pitchFamily="34" charset="0"/>
              </a:rPr>
              <a:t> to enable dynamic, interactive updates between all interface elements</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The visualizations included:</a:t>
            </a:r>
          </a:p>
          <a:p>
            <a:pPr marL="342900" indent="-342900">
              <a:buFont typeface="Arial" panose="020B0604020202020204" pitchFamily="34" charset="0"/>
              <a:buChar char="•"/>
            </a:pPr>
            <a:r>
              <a:rPr lang="en-US" sz="2000" b="1" dirty="0">
                <a:solidFill>
                  <a:srgbClr val="121619"/>
                </a:solidFill>
                <a:latin typeface="Abadi" panose="020B0604020104020204" pitchFamily="34" charset="0"/>
              </a:rPr>
              <a:t>Pie Chart</a:t>
            </a:r>
            <a:r>
              <a:rPr lang="en-US" sz="2000" dirty="0">
                <a:solidFill>
                  <a:srgbClr val="121619"/>
                </a:solidFill>
                <a:latin typeface="Abadi" panose="020B0604020104020204" pitchFamily="34" charset="0"/>
              </a:rPr>
              <a:t>, illustrating the proportion of successful and failed launches for each site</a:t>
            </a:r>
          </a:p>
          <a:p>
            <a:pPr marL="342900" indent="-342900">
              <a:buFont typeface="Arial" panose="020B0604020202020204" pitchFamily="34" charset="0"/>
              <a:buChar char="•"/>
            </a:pPr>
            <a:r>
              <a:rPr lang="en-US" sz="2000" b="1" dirty="0">
                <a:solidFill>
                  <a:srgbClr val="121619"/>
                </a:solidFill>
                <a:latin typeface="Abadi" panose="020B0604020104020204" pitchFamily="34" charset="0"/>
              </a:rPr>
              <a:t>Scatter Plot</a:t>
            </a:r>
            <a:r>
              <a:rPr lang="en-US" sz="2000" dirty="0">
                <a:solidFill>
                  <a:srgbClr val="121619"/>
                </a:solidFill>
                <a:latin typeface="Abadi" panose="020B0604020104020204" pitchFamily="34" charset="0"/>
              </a:rPr>
              <a:t>, showing the relationship between payload mass and launch outcome</a:t>
            </a:r>
            <a:endParaRPr lang="en-US" sz="2200" dirty="0">
              <a:solidFill>
                <a:srgbClr val="000000"/>
              </a:solidFill>
              <a:latin typeface="Abadi"/>
            </a:endParaRPr>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FFAB5AA7-0BB8-066F-7038-B205F8F2F4DB}"/>
              </a:ext>
            </a:extLst>
          </p:cNvPr>
          <p:cNvSpPr txBox="1"/>
          <p:nvPr/>
        </p:nvSpPr>
        <p:spPr>
          <a:xfrm>
            <a:off x="901370" y="1718973"/>
            <a:ext cx="10681029"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We conducted the following tasks to predict if the first stage will land or not. </a:t>
            </a:r>
          </a:p>
          <a:p>
            <a:r>
              <a:rPr lang="en-US" sz="2000" dirty="0">
                <a:solidFill>
                  <a:srgbClr val="121619"/>
                </a:solidFill>
                <a:latin typeface="Abadi" panose="020B0604020104020204" pitchFamily="34" charset="0"/>
              </a:rPr>
              <a:t> </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Load the </a:t>
            </a:r>
            <a:r>
              <a:rPr lang="en-US" sz="2000" dirty="0" err="1">
                <a:solidFill>
                  <a:srgbClr val="121619"/>
                </a:solidFill>
                <a:latin typeface="Abadi" panose="020B0604020104020204" pitchFamily="34" charset="0"/>
              </a:rPr>
              <a:t>dataframe</a:t>
            </a:r>
            <a:endParaRPr lang="en-US" sz="2000" dirty="0">
              <a:solidFill>
                <a:srgbClr val="121619"/>
              </a:solidFill>
              <a:latin typeface="Abadi" panose="020B0604020104020204" pitchFamily="34" charset="0"/>
            </a:endParaRPr>
          </a:p>
          <a:p>
            <a:pPr marL="342900" indent="-342900">
              <a:buFont typeface="Arial" panose="020B0604020202020204" pitchFamily="34" charset="0"/>
              <a:buChar char="•"/>
            </a:pPr>
            <a:r>
              <a:rPr lang="en-US" sz="2000" dirty="0">
                <a:solidFill>
                  <a:srgbClr val="121619"/>
                </a:solidFill>
                <a:latin typeface="Abadi" panose="020B0604020104020204" pitchFamily="34" charset="0"/>
              </a:rPr>
              <a:t>Create a NumPy array from the column Class in data</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Standardize the data in X then reassign it to the variable X</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Use the function </a:t>
            </a:r>
            <a:r>
              <a:rPr lang="en-US" sz="2000" dirty="0" err="1">
                <a:solidFill>
                  <a:srgbClr val="121619"/>
                </a:solidFill>
                <a:latin typeface="Abadi" panose="020B0604020104020204" pitchFamily="34" charset="0"/>
              </a:rPr>
              <a:t>train_test_split</a:t>
            </a:r>
            <a:r>
              <a:rPr lang="en-US" sz="2000" dirty="0">
                <a:solidFill>
                  <a:srgbClr val="121619"/>
                </a:solidFill>
                <a:latin typeface="Abadi" panose="020B0604020104020204" pitchFamily="34" charset="0"/>
              </a:rPr>
              <a:t> to split the data X and Y into training and test data</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Create a logistic regression object then create a </a:t>
            </a:r>
            <a:r>
              <a:rPr lang="en-US" sz="2000" dirty="0" err="1">
                <a:solidFill>
                  <a:srgbClr val="121619"/>
                </a:solidFill>
                <a:latin typeface="Abadi" panose="020B0604020104020204" pitchFamily="34" charset="0"/>
              </a:rPr>
              <a:t>GridSearchCV</a:t>
            </a:r>
            <a:r>
              <a:rPr lang="en-US" sz="2000" dirty="0">
                <a:solidFill>
                  <a:srgbClr val="121619"/>
                </a:solidFill>
                <a:latin typeface="Abadi" panose="020B0604020104020204" pitchFamily="34" charset="0"/>
              </a:rPr>
              <a:t> object </a:t>
            </a:r>
            <a:r>
              <a:rPr lang="en-US" sz="2000" dirty="0" err="1">
                <a:solidFill>
                  <a:srgbClr val="121619"/>
                </a:solidFill>
                <a:latin typeface="Abadi" panose="020B0604020104020204" pitchFamily="34" charset="0"/>
              </a:rPr>
              <a:t>logreg_cv</a:t>
            </a:r>
            <a:r>
              <a:rPr lang="en-US" sz="2000" dirty="0">
                <a:solidFill>
                  <a:srgbClr val="121619"/>
                </a:solidFill>
                <a:latin typeface="Abadi" panose="020B0604020104020204" pitchFamily="34" charset="0"/>
              </a:rPr>
              <a:t> with cv = 10</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Seach the best Hyperparameters for Logistic Regression, SVM, Decision Tree and KNN classifiers</a:t>
            </a:r>
          </a:p>
          <a:p>
            <a:pPr marL="342900" indent="-342900">
              <a:buFont typeface="Arial" panose="020B0604020202020204" pitchFamily="34" charset="0"/>
              <a:buChar char="•"/>
            </a:pPr>
            <a:r>
              <a:rPr lang="en-US" sz="2000" dirty="0">
                <a:solidFill>
                  <a:srgbClr val="121619"/>
                </a:solidFill>
                <a:latin typeface="Abadi" panose="020B0604020104020204" pitchFamily="34" charset="0"/>
              </a:rPr>
              <a:t>Calculate the accuracy of each model and find out the best model</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The complete process is available at:</a:t>
            </a:r>
          </a:p>
          <a:p>
            <a:r>
              <a:rPr lang="en-US" sz="2000" b="1" dirty="0">
                <a:solidFill>
                  <a:schemeClr val="bg1"/>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F35628EA-DB71-AE06-BC75-92469E29E22F}"/>
              </a:ext>
            </a:extLst>
          </p:cNvPr>
          <p:cNvSpPr txBox="1"/>
          <p:nvPr/>
        </p:nvSpPr>
        <p:spPr>
          <a:xfrm>
            <a:off x="994988" y="1492483"/>
            <a:ext cx="1043501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b="1" dirty="0">
                <a:solidFill>
                  <a:srgbClr val="121619"/>
                </a:solidFill>
                <a:latin typeface="Abadi" panose="020B0604020104020204" pitchFamily="34" charset="0"/>
              </a:rPr>
              <a:t>Exploratory Data Analysis Results:</a:t>
            </a:r>
            <a:endParaRPr lang="en-US" sz="2400" dirty="0">
              <a:solidFill>
                <a:srgbClr val="121619"/>
              </a:solidFill>
              <a:latin typeface="Abadi" panose="020B0604020104020204" pitchFamily="34" charset="0"/>
            </a:endParaRPr>
          </a:p>
          <a:p>
            <a:r>
              <a:rPr lang="en-US" sz="2400" dirty="0">
                <a:solidFill>
                  <a:srgbClr val="121619"/>
                </a:solidFill>
                <a:latin typeface="Abadi" panose="020B0604020104020204" pitchFamily="34" charset="0"/>
              </a:rPr>
              <a:t>The analysis confirmed that several key parameters have a direct impact on whether a landing succeeds or fails.</a:t>
            </a:r>
          </a:p>
          <a:p>
            <a:endParaRPr lang="en-US" sz="2400" dirty="0">
              <a:solidFill>
                <a:srgbClr val="121619"/>
              </a:solidFill>
              <a:latin typeface="Abadi" panose="020B0604020104020204" pitchFamily="34" charset="0"/>
            </a:endParaRPr>
          </a:p>
          <a:p>
            <a:pPr marL="342900" indent="-342900">
              <a:buFont typeface="Arial" panose="020B0604020202020204" pitchFamily="34" charset="0"/>
              <a:buChar char="•"/>
            </a:pPr>
            <a:r>
              <a:rPr lang="en-US" sz="2400" b="1" dirty="0">
                <a:solidFill>
                  <a:srgbClr val="121619"/>
                </a:solidFill>
                <a:latin typeface="Abadi" panose="020B0604020104020204" pitchFamily="34" charset="0"/>
              </a:rPr>
              <a:t>Interactive Analysis (Screenshots):</a:t>
            </a:r>
            <a:endParaRPr lang="en-US" sz="2400" dirty="0">
              <a:solidFill>
                <a:srgbClr val="121619"/>
              </a:solidFill>
              <a:latin typeface="Abadi" panose="020B0604020104020204" pitchFamily="34" charset="0"/>
            </a:endParaRPr>
          </a:p>
          <a:p>
            <a:r>
              <a:rPr lang="en-US" sz="2400" dirty="0">
                <a:solidFill>
                  <a:srgbClr val="121619"/>
                </a:solidFill>
                <a:latin typeface="Abadi" panose="020B0604020104020204" pitchFamily="34" charset="0"/>
              </a:rPr>
              <a:t>The visual exploration clearly showed how the choice of launch site influences the overall mission success rate.</a:t>
            </a:r>
          </a:p>
          <a:p>
            <a:endParaRPr lang="en-US" sz="2400" dirty="0">
              <a:solidFill>
                <a:srgbClr val="121619"/>
              </a:solidFill>
              <a:latin typeface="Abadi" panose="020B0604020104020204" pitchFamily="34" charset="0"/>
            </a:endParaRPr>
          </a:p>
          <a:p>
            <a:pPr marL="342900" indent="-342900">
              <a:buFont typeface="Arial" panose="020B0604020202020204" pitchFamily="34" charset="0"/>
              <a:buChar char="•"/>
            </a:pPr>
            <a:r>
              <a:rPr lang="en-US" sz="2400" b="1" dirty="0">
                <a:solidFill>
                  <a:srgbClr val="121619"/>
                </a:solidFill>
                <a:latin typeface="Abadi" panose="020B0604020104020204" pitchFamily="34" charset="0"/>
              </a:rPr>
              <a:t>Predictive Analysis Results:</a:t>
            </a:r>
            <a:endParaRPr lang="en-US" sz="2400" dirty="0">
              <a:solidFill>
                <a:srgbClr val="121619"/>
              </a:solidFill>
              <a:latin typeface="Abadi" panose="020B0604020104020204" pitchFamily="34" charset="0"/>
            </a:endParaRPr>
          </a:p>
          <a:p>
            <a:r>
              <a:rPr lang="en-US" sz="2400" dirty="0">
                <a:solidFill>
                  <a:srgbClr val="121619"/>
                </a:solidFill>
                <a:latin typeface="Abadi" panose="020B0604020104020204" pitchFamily="34" charset="0"/>
              </a:rPr>
              <a:t>A Logistic Regression model was developed, achieving an accuracy of 93% in predicting the success of SpaceX first‑stage landings.</a:t>
            </a:r>
            <a:endParaRPr lang="en-US" sz="2400" dirty="0">
              <a:solidFill>
                <a:srgbClr val="121619"/>
              </a:solidFill>
              <a:effectLst/>
              <a:latin typeface="Abadi" panose="020B0604020104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208985" cy="369332"/>
          </a:xfrm>
          <a:prstGeom prst="rect">
            <a:avLst/>
          </a:prstGeom>
          <a:solidFill>
            <a:srgbClr val="0948CB"/>
          </a:solidFill>
        </p:spPr>
        <p:txBody>
          <a:bodyPr wrap="none" lIns="91440" tIns="45720" rIns="91440" bIns="45720" rtlCol="0" anchor="t">
            <a:spAutoFit/>
          </a:bodyPr>
          <a:lstStyle/>
          <a:p>
            <a:r>
              <a:rPr lang="en-US" dirty="0"/>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TextBox 5">
            <a:extLst>
              <a:ext uri="{FF2B5EF4-FFF2-40B4-BE49-F238E27FC236}">
                <a16:creationId xmlns:a16="http://schemas.microsoft.com/office/drawing/2014/main" id="{134B2BF1-CAB7-3E88-EAD0-B1E0E5524380}"/>
              </a:ext>
            </a:extLst>
          </p:cNvPr>
          <p:cNvSpPr txBox="1"/>
          <p:nvPr/>
        </p:nvSpPr>
        <p:spPr>
          <a:xfrm>
            <a:off x="928898" y="4709024"/>
            <a:ext cx="10010474"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121619"/>
                </a:solidFill>
                <a:latin typeface="Abadi"/>
              </a:rPr>
              <a:t>The visualization reveals a clear trend: as flight numbers increase, success rates improve across all launch sites. </a:t>
            </a:r>
          </a:p>
          <a:p>
            <a:r>
              <a:rPr lang="en-US" sz="2200" dirty="0">
                <a:solidFill>
                  <a:srgbClr val="121619"/>
                </a:solidFill>
                <a:latin typeface="Abadi"/>
              </a:rPr>
              <a:t>CCAFS SLC‑40 stands out with significantly higher success rates compared to VAFB SLC‑4E and KSC LC‑39A.</a:t>
            </a:r>
          </a:p>
        </p:txBody>
      </p:sp>
      <p:pic>
        <p:nvPicPr>
          <p:cNvPr id="7" name="Picture 6">
            <a:extLst>
              <a:ext uri="{FF2B5EF4-FFF2-40B4-BE49-F238E27FC236}">
                <a16:creationId xmlns:a16="http://schemas.microsoft.com/office/drawing/2014/main" id="{BE4F20D5-2AF8-D452-B24B-B58FCA920C8A}"/>
              </a:ext>
            </a:extLst>
          </p:cNvPr>
          <p:cNvPicPr>
            <a:picLocks noChangeAspect="1"/>
          </p:cNvPicPr>
          <p:nvPr/>
        </p:nvPicPr>
        <p:blipFill>
          <a:blip r:embed="rId3"/>
          <a:stretch>
            <a:fillRect/>
          </a:stretch>
        </p:blipFill>
        <p:spPr>
          <a:xfrm>
            <a:off x="928898" y="2067741"/>
            <a:ext cx="10631384" cy="207674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TextBox 5">
            <a:extLst>
              <a:ext uri="{FF2B5EF4-FFF2-40B4-BE49-F238E27FC236}">
                <a16:creationId xmlns:a16="http://schemas.microsoft.com/office/drawing/2014/main" id="{E8B245A9-5ECB-75C8-397F-634B608F50D4}"/>
              </a:ext>
            </a:extLst>
          </p:cNvPr>
          <p:cNvSpPr txBox="1"/>
          <p:nvPr/>
        </p:nvSpPr>
        <p:spPr>
          <a:xfrm>
            <a:off x="789701" y="3983899"/>
            <a:ext cx="10612597"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121619"/>
                </a:solidFill>
                <a:latin typeface="Abadi"/>
              </a:rPr>
              <a:t>The graph highlights the differences in payload mass across the three launch sites.</a:t>
            </a:r>
          </a:p>
          <a:p>
            <a:pPr marL="342900" indent="-342900">
              <a:buFont typeface="Arial" panose="020B0604020202020204" pitchFamily="34" charset="0"/>
              <a:buChar char="•"/>
            </a:pPr>
            <a:r>
              <a:rPr lang="en-US" sz="2200" dirty="0">
                <a:solidFill>
                  <a:srgbClr val="121619"/>
                </a:solidFill>
                <a:latin typeface="Abadi"/>
              </a:rPr>
              <a:t>CCAFS SLC‑40 has launched rockets carrying payloads below 7,000 kg and above 13,000 kg, with no launches recorded in the intermediate range.</a:t>
            </a:r>
          </a:p>
          <a:p>
            <a:pPr marL="342900" indent="-342900">
              <a:buFont typeface="Arial" panose="020B0604020202020204" pitchFamily="34" charset="0"/>
              <a:buChar char="•"/>
            </a:pPr>
            <a:r>
              <a:rPr lang="en-US" sz="2200" dirty="0">
                <a:solidFill>
                  <a:srgbClr val="121619"/>
                </a:solidFill>
                <a:latin typeface="Abadi"/>
              </a:rPr>
              <a:t>VAFB SLC‑4E has only launched rockets with payload masses under 10,000 kg.</a:t>
            </a:r>
          </a:p>
          <a:p>
            <a:pPr marL="342900" indent="-342900">
              <a:buFont typeface="Arial" panose="020B0604020202020204" pitchFamily="34" charset="0"/>
              <a:buChar char="•"/>
            </a:pPr>
            <a:r>
              <a:rPr lang="en-US" sz="2200" dirty="0">
                <a:solidFill>
                  <a:srgbClr val="121619"/>
                </a:solidFill>
                <a:latin typeface="Abadi"/>
              </a:rPr>
              <a:t>KSC LC‑39A has exclusively launched rockets with payloads greater than 2,500 kg.</a:t>
            </a:r>
          </a:p>
        </p:txBody>
      </p:sp>
      <p:pic>
        <p:nvPicPr>
          <p:cNvPr id="7" name="Picture 6">
            <a:extLst>
              <a:ext uri="{FF2B5EF4-FFF2-40B4-BE49-F238E27FC236}">
                <a16:creationId xmlns:a16="http://schemas.microsoft.com/office/drawing/2014/main" id="{6FD6747A-148C-7533-C6B4-924E38C31AF1}"/>
              </a:ext>
            </a:extLst>
          </p:cNvPr>
          <p:cNvPicPr>
            <a:picLocks noChangeAspect="1"/>
          </p:cNvPicPr>
          <p:nvPr/>
        </p:nvPicPr>
        <p:blipFill>
          <a:blip r:embed="rId3"/>
          <a:stretch>
            <a:fillRect/>
          </a:stretch>
        </p:blipFill>
        <p:spPr>
          <a:xfrm>
            <a:off x="593831" y="1593339"/>
            <a:ext cx="11309121" cy="22270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b="1" dirty="0">
                <a:solidFill>
                  <a:schemeClr val="accent3">
                    <a:lumMod val="25000"/>
                  </a:schemeClr>
                </a:solidFill>
                <a:latin typeface="Abadi"/>
              </a:rPr>
              <a:t>Executive Summary</a:t>
            </a:r>
          </a:p>
          <a:p>
            <a:pPr>
              <a:lnSpc>
                <a:spcPct val="100000"/>
              </a:lnSpc>
              <a:spcBef>
                <a:spcPts val="1400"/>
              </a:spcBef>
            </a:pPr>
            <a:r>
              <a:rPr lang="en-US" b="1" dirty="0">
                <a:solidFill>
                  <a:schemeClr val="accent3">
                    <a:lumMod val="25000"/>
                  </a:schemeClr>
                </a:solidFill>
                <a:latin typeface="Abadi"/>
              </a:rPr>
              <a:t>Introduction</a:t>
            </a:r>
          </a:p>
          <a:p>
            <a:pPr>
              <a:lnSpc>
                <a:spcPct val="100000"/>
              </a:lnSpc>
              <a:spcBef>
                <a:spcPts val="1400"/>
              </a:spcBef>
            </a:pPr>
            <a:r>
              <a:rPr lang="en-US" b="1" dirty="0">
                <a:solidFill>
                  <a:schemeClr val="accent3">
                    <a:lumMod val="25000"/>
                  </a:schemeClr>
                </a:solidFill>
                <a:latin typeface="Abadi"/>
              </a:rPr>
              <a:t>Methodology</a:t>
            </a:r>
          </a:p>
          <a:p>
            <a:pPr>
              <a:lnSpc>
                <a:spcPct val="100000"/>
              </a:lnSpc>
              <a:spcBef>
                <a:spcPts val="1400"/>
              </a:spcBef>
            </a:pPr>
            <a:r>
              <a:rPr lang="en-US" b="1" dirty="0">
                <a:solidFill>
                  <a:schemeClr val="accent3">
                    <a:lumMod val="25000"/>
                  </a:schemeClr>
                </a:solidFill>
                <a:latin typeface="Abadi"/>
              </a:rPr>
              <a:t>Results</a:t>
            </a:r>
          </a:p>
          <a:p>
            <a:pPr>
              <a:lnSpc>
                <a:spcPct val="100000"/>
              </a:lnSpc>
              <a:spcBef>
                <a:spcPts val="1400"/>
              </a:spcBef>
            </a:pPr>
            <a:r>
              <a:rPr lang="en-US" b="1" dirty="0">
                <a:solidFill>
                  <a:schemeClr val="accent3">
                    <a:lumMod val="25000"/>
                  </a:schemeClr>
                </a:solidFill>
                <a:latin typeface="Abadi"/>
              </a:rPr>
              <a:t>Conclusions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TextBox 5">
            <a:extLst>
              <a:ext uri="{FF2B5EF4-FFF2-40B4-BE49-F238E27FC236}">
                <a16:creationId xmlns:a16="http://schemas.microsoft.com/office/drawing/2014/main" id="{1701989F-0D85-F407-465C-811E25B762CB}"/>
              </a:ext>
            </a:extLst>
          </p:cNvPr>
          <p:cNvSpPr txBox="1"/>
          <p:nvPr/>
        </p:nvSpPr>
        <p:spPr>
          <a:xfrm>
            <a:off x="598593" y="2026072"/>
            <a:ext cx="529166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The data indicates that the chosen orbit has a strong influence on mission success, with certain orbits performing considerably better than the rest such as ES-L1, GEO, HEO and SSO.</a:t>
            </a:r>
            <a:endParaRPr lang="en-US" sz="2200" dirty="0">
              <a:solidFill>
                <a:srgbClr val="121619"/>
              </a:solidFill>
              <a:latin typeface="Abadi"/>
            </a:endParaRPr>
          </a:p>
        </p:txBody>
      </p:sp>
      <p:pic>
        <p:nvPicPr>
          <p:cNvPr id="9" name="Picture 8">
            <a:extLst>
              <a:ext uri="{FF2B5EF4-FFF2-40B4-BE49-F238E27FC236}">
                <a16:creationId xmlns:a16="http://schemas.microsoft.com/office/drawing/2014/main" id="{8DBF5D4A-A436-0DC0-BA41-482369F4E00B}"/>
              </a:ext>
            </a:extLst>
          </p:cNvPr>
          <p:cNvPicPr>
            <a:picLocks noChangeAspect="1"/>
          </p:cNvPicPr>
          <p:nvPr/>
        </p:nvPicPr>
        <p:blipFill>
          <a:blip r:embed="rId3"/>
          <a:stretch>
            <a:fillRect/>
          </a:stretch>
        </p:blipFill>
        <p:spPr>
          <a:xfrm>
            <a:off x="6027811" y="1532867"/>
            <a:ext cx="5334744" cy="471553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TextBox 6">
            <a:extLst>
              <a:ext uri="{FF2B5EF4-FFF2-40B4-BE49-F238E27FC236}">
                <a16:creationId xmlns:a16="http://schemas.microsoft.com/office/drawing/2014/main" id="{4DA9AE0E-D49D-7021-4C83-B61CB456907C}"/>
              </a:ext>
            </a:extLst>
          </p:cNvPr>
          <p:cNvSpPr txBox="1"/>
          <p:nvPr/>
        </p:nvSpPr>
        <p:spPr>
          <a:xfrm>
            <a:off x="986963" y="4036312"/>
            <a:ext cx="9952386"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200" dirty="0">
                <a:solidFill>
                  <a:srgbClr val="121619"/>
                </a:solidFill>
                <a:latin typeface="Abadi"/>
              </a:rPr>
              <a:t>The visualization reveals a clear pattern: as the number of flights increases, success rates rise across all orbits. Notably, after about 40 launches, the proportion of successful landings improves by more than 50%.</a:t>
            </a:r>
          </a:p>
          <a:p>
            <a:pPr marL="342900" indent="-342900">
              <a:buFont typeface="Arial" panose="020B0604020202020204" pitchFamily="34" charset="0"/>
              <a:buChar char="•"/>
            </a:pPr>
            <a:r>
              <a:rPr lang="en-US" sz="2200" dirty="0">
                <a:solidFill>
                  <a:srgbClr val="121619"/>
                </a:solidFill>
                <a:latin typeface="Abadi"/>
              </a:rPr>
              <a:t>GTO and ISS missions show more failures than successful landings when compared with other orbits. </a:t>
            </a:r>
          </a:p>
          <a:p>
            <a:pPr marL="342900" indent="-342900">
              <a:buFont typeface="Arial" panose="020B0604020202020204" pitchFamily="34" charset="0"/>
              <a:buChar char="•"/>
            </a:pPr>
            <a:r>
              <a:rPr lang="en-US" sz="2200" dirty="0">
                <a:solidFill>
                  <a:srgbClr val="121619"/>
                </a:solidFill>
                <a:latin typeface="Abadi"/>
              </a:rPr>
              <a:t>In contrast, SSO stands out with a perfect success rate—although this is based on only four launches, so the sample size is limited.</a:t>
            </a:r>
          </a:p>
        </p:txBody>
      </p:sp>
      <p:pic>
        <p:nvPicPr>
          <p:cNvPr id="6" name="Picture 5">
            <a:extLst>
              <a:ext uri="{FF2B5EF4-FFF2-40B4-BE49-F238E27FC236}">
                <a16:creationId xmlns:a16="http://schemas.microsoft.com/office/drawing/2014/main" id="{FFC45005-1688-7367-3B01-64B3C896554F}"/>
              </a:ext>
            </a:extLst>
          </p:cNvPr>
          <p:cNvPicPr>
            <a:picLocks noChangeAspect="1"/>
          </p:cNvPicPr>
          <p:nvPr/>
        </p:nvPicPr>
        <p:blipFill>
          <a:blip r:embed="rId3"/>
          <a:stretch>
            <a:fillRect/>
          </a:stretch>
        </p:blipFill>
        <p:spPr>
          <a:xfrm>
            <a:off x="514297" y="1755900"/>
            <a:ext cx="11163406" cy="224459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TextBox 5">
            <a:extLst>
              <a:ext uri="{FF2B5EF4-FFF2-40B4-BE49-F238E27FC236}">
                <a16:creationId xmlns:a16="http://schemas.microsoft.com/office/drawing/2014/main" id="{60754B13-0D6B-B97F-9587-7EBFE5DC28CB}"/>
              </a:ext>
            </a:extLst>
          </p:cNvPr>
          <p:cNvSpPr txBox="1"/>
          <p:nvPr/>
        </p:nvSpPr>
        <p:spPr>
          <a:xfrm>
            <a:off x="912713" y="4218701"/>
            <a:ext cx="9896275"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200" dirty="0">
                <a:solidFill>
                  <a:srgbClr val="121619"/>
                </a:solidFill>
                <a:latin typeface="Abadi"/>
              </a:rPr>
              <a:t>A large portion of the payload masses across different orbits falls below 8,000 kg.</a:t>
            </a:r>
          </a:p>
          <a:p>
            <a:pPr marL="457200" indent="-457200">
              <a:buFont typeface="Arial" panose="020B0604020202020204" pitchFamily="34" charset="0"/>
              <a:buChar char="•"/>
            </a:pPr>
            <a:r>
              <a:rPr lang="en-US" sz="2200" dirty="0">
                <a:solidFill>
                  <a:srgbClr val="121619"/>
                </a:solidFill>
                <a:latin typeface="Abadi"/>
              </a:rPr>
              <a:t>The ISS orbit shows consistently higher success rates across its range of payload masses.</a:t>
            </a:r>
          </a:p>
          <a:p>
            <a:pPr marL="457200" indent="-457200">
              <a:buFont typeface="Arial" panose="020B0604020202020204" pitchFamily="34" charset="0"/>
              <a:buChar char="•"/>
            </a:pPr>
            <a:r>
              <a:rPr lang="en-US" sz="2200" dirty="0">
                <a:solidFill>
                  <a:srgbClr val="121619"/>
                </a:solidFill>
                <a:latin typeface="Abadi"/>
              </a:rPr>
              <a:t>In contrast, GTO missions display roughly a 50% success rate regardless of payload mass.</a:t>
            </a:r>
          </a:p>
        </p:txBody>
      </p:sp>
      <p:pic>
        <p:nvPicPr>
          <p:cNvPr id="7" name="Picture 6">
            <a:extLst>
              <a:ext uri="{FF2B5EF4-FFF2-40B4-BE49-F238E27FC236}">
                <a16:creationId xmlns:a16="http://schemas.microsoft.com/office/drawing/2014/main" id="{3F7A6398-D91E-C132-32B8-1F231AD8D1C1}"/>
              </a:ext>
            </a:extLst>
          </p:cNvPr>
          <p:cNvPicPr>
            <a:picLocks noChangeAspect="1"/>
          </p:cNvPicPr>
          <p:nvPr/>
        </p:nvPicPr>
        <p:blipFill>
          <a:blip r:embed="rId3"/>
          <a:stretch>
            <a:fillRect/>
          </a:stretch>
        </p:blipFill>
        <p:spPr>
          <a:xfrm>
            <a:off x="832703" y="1637692"/>
            <a:ext cx="10526594" cy="222916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TextBox 5">
            <a:extLst>
              <a:ext uri="{FF2B5EF4-FFF2-40B4-BE49-F238E27FC236}">
                <a16:creationId xmlns:a16="http://schemas.microsoft.com/office/drawing/2014/main" id="{030ACCF3-0BBB-EEF6-FA20-1CA19092F583}"/>
              </a:ext>
            </a:extLst>
          </p:cNvPr>
          <p:cNvSpPr txBox="1"/>
          <p:nvPr/>
        </p:nvSpPr>
        <p:spPr>
          <a:xfrm>
            <a:off x="851821" y="1446638"/>
            <a:ext cx="425703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rPr>
              <a:t>This graph showcases SpaceX’s remarkable improvement in rocket reusability:</a:t>
            </a:r>
          </a:p>
          <a:p>
            <a:pPr marL="342900" indent="-342900">
              <a:buFont typeface="Arial" panose="020B0604020202020204" pitchFamily="34" charset="0"/>
              <a:buChar char="•"/>
            </a:pPr>
            <a:r>
              <a:rPr lang="en-US" sz="2000" dirty="0">
                <a:solidFill>
                  <a:srgbClr val="121619"/>
                </a:solidFill>
              </a:rPr>
              <a:t>Early attempts had a 0% success rate, but by 2017 the company surpassed—and maintained—an 85% success rate.</a:t>
            </a:r>
          </a:p>
          <a:p>
            <a:pPr marL="342900" indent="-342900">
              <a:buFont typeface="Arial" panose="020B0604020202020204" pitchFamily="34" charset="0"/>
              <a:buChar char="•"/>
            </a:pPr>
            <a:r>
              <a:rPr lang="en-US" sz="2000" dirty="0">
                <a:solidFill>
                  <a:srgbClr val="121619"/>
                </a:solidFill>
              </a:rPr>
              <a:t>The success rate from 2013 kept increasing until 2020</a:t>
            </a:r>
          </a:p>
          <a:p>
            <a:pPr marL="342900" indent="-342900">
              <a:buFont typeface="Arial" panose="020B0604020202020204" pitchFamily="34" charset="0"/>
              <a:buChar char="•"/>
            </a:pPr>
            <a:r>
              <a:rPr lang="en-US" sz="2000" dirty="0">
                <a:solidFill>
                  <a:srgbClr val="121619"/>
                </a:solidFill>
              </a:rPr>
              <a:t>The trend demonstrates ongoing learning, stronger engineering, and continuous innovation.</a:t>
            </a:r>
            <a:endParaRPr lang="en-US" sz="2000" dirty="0">
              <a:solidFill>
                <a:srgbClr val="121619"/>
              </a:solidFill>
              <a:effectLst/>
            </a:endParaRPr>
          </a:p>
        </p:txBody>
      </p:sp>
      <p:pic>
        <p:nvPicPr>
          <p:cNvPr id="7" name="Picture 6">
            <a:extLst>
              <a:ext uri="{FF2B5EF4-FFF2-40B4-BE49-F238E27FC236}">
                <a16:creationId xmlns:a16="http://schemas.microsoft.com/office/drawing/2014/main" id="{448CF7F6-3D28-B27B-813A-C4D7AF879C96}"/>
              </a:ext>
            </a:extLst>
          </p:cNvPr>
          <p:cNvPicPr>
            <a:picLocks noChangeAspect="1"/>
          </p:cNvPicPr>
          <p:nvPr/>
        </p:nvPicPr>
        <p:blipFill>
          <a:blip r:embed="rId3"/>
          <a:stretch>
            <a:fillRect/>
          </a:stretch>
        </p:blipFill>
        <p:spPr>
          <a:xfrm>
            <a:off x="5587284" y="1446638"/>
            <a:ext cx="5698327" cy="418144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6D2E894D-EB7A-47E6-A117-8FB710A3F930}"/>
              </a:ext>
            </a:extLst>
          </p:cNvPr>
          <p:cNvSpPr txBox="1"/>
          <p:nvPr/>
        </p:nvSpPr>
        <p:spPr>
          <a:xfrm>
            <a:off x="874040" y="1684468"/>
            <a:ext cx="438376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This query retrieves and visualizes the four launch locations contained in our dataset, which are:</a:t>
            </a:r>
          </a:p>
          <a:p>
            <a:endParaRPr lang="en-US" sz="2400" dirty="0">
              <a:solidFill>
                <a:srgbClr val="121619"/>
              </a:solidFill>
            </a:endParaRPr>
          </a:p>
          <a:p>
            <a:r>
              <a:rPr lang="en-US" sz="2400" dirty="0">
                <a:solidFill>
                  <a:srgbClr val="121619"/>
                </a:solidFill>
              </a:rPr>
              <a:t>1. CCAFS LC-40</a:t>
            </a:r>
          </a:p>
          <a:p>
            <a:r>
              <a:rPr lang="en-US" sz="2400" dirty="0">
                <a:solidFill>
                  <a:srgbClr val="121619"/>
                </a:solidFill>
              </a:rPr>
              <a:t>2. VAFB SLC-4E</a:t>
            </a:r>
          </a:p>
          <a:p>
            <a:r>
              <a:rPr lang="en-US" sz="2400" dirty="0">
                <a:solidFill>
                  <a:srgbClr val="121619"/>
                </a:solidFill>
              </a:rPr>
              <a:t>3. KSC LC-39A</a:t>
            </a:r>
          </a:p>
          <a:p>
            <a:r>
              <a:rPr lang="en-US" sz="2400" dirty="0">
                <a:solidFill>
                  <a:srgbClr val="121619"/>
                </a:solidFill>
              </a:rPr>
              <a:t>4. CCAFS SLC-40</a:t>
            </a:r>
          </a:p>
          <a:p>
            <a:endParaRPr lang="en-US" dirty="0">
              <a:solidFill>
                <a:srgbClr val="121619"/>
              </a:solidFill>
              <a:latin typeface="Abadi"/>
            </a:endParaRPr>
          </a:p>
        </p:txBody>
      </p:sp>
      <p:pic>
        <p:nvPicPr>
          <p:cNvPr id="7" name="Picture 6">
            <a:extLst>
              <a:ext uri="{FF2B5EF4-FFF2-40B4-BE49-F238E27FC236}">
                <a16:creationId xmlns:a16="http://schemas.microsoft.com/office/drawing/2014/main" id="{B3813EE9-B899-A24E-D4DC-C1BA99A74632}"/>
              </a:ext>
            </a:extLst>
          </p:cNvPr>
          <p:cNvPicPr>
            <a:picLocks noChangeAspect="1"/>
          </p:cNvPicPr>
          <p:nvPr/>
        </p:nvPicPr>
        <p:blipFill>
          <a:blip r:embed="rId3"/>
          <a:srcRect t="10948"/>
          <a:stretch>
            <a:fillRect/>
          </a:stretch>
        </p:blipFill>
        <p:spPr>
          <a:xfrm>
            <a:off x="5257800" y="1650178"/>
            <a:ext cx="6366510" cy="416127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6EFFA32B-9B42-2031-559A-79CA0B045289}"/>
              </a:ext>
            </a:extLst>
          </p:cNvPr>
          <p:cNvSpPr txBox="1"/>
          <p:nvPr/>
        </p:nvSpPr>
        <p:spPr>
          <a:xfrm>
            <a:off x="1017073" y="1673966"/>
            <a:ext cx="4366063"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This query allowed us to view the first five records for the CCAFS LC‑40 launch site.</a:t>
            </a:r>
          </a:p>
          <a:p>
            <a:endParaRPr lang="en-US" sz="2400" dirty="0">
              <a:solidFill>
                <a:srgbClr val="121619"/>
              </a:solidFill>
            </a:endParaRPr>
          </a:p>
          <a:p>
            <a:pPr marL="457200" indent="-457200">
              <a:buFont typeface="+mj-lt"/>
              <a:buAutoNum type="arabicPeriod"/>
            </a:pPr>
            <a:r>
              <a:rPr lang="en-US" sz="2400" dirty="0">
                <a:solidFill>
                  <a:srgbClr val="121619"/>
                </a:solidFill>
              </a:rPr>
              <a:t>CCAFS LC-40</a:t>
            </a:r>
          </a:p>
          <a:p>
            <a:pPr marL="457200" indent="-457200">
              <a:buFont typeface="+mj-lt"/>
              <a:buAutoNum type="arabicPeriod"/>
            </a:pPr>
            <a:r>
              <a:rPr lang="en-US" sz="2400" dirty="0">
                <a:solidFill>
                  <a:srgbClr val="121619"/>
                </a:solidFill>
              </a:rPr>
              <a:t>CCAFS LC-40</a:t>
            </a:r>
          </a:p>
          <a:p>
            <a:pPr marL="457200" indent="-457200">
              <a:buFont typeface="+mj-lt"/>
              <a:buAutoNum type="arabicPeriod"/>
            </a:pPr>
            <a:r>
              <a:rPr lang="en-US" sz="2400" dirty="0">
                <a:solidFill>
                  <a:srgbClr val="121619"/>
                </a:solidFill>
              </a:rPr>
              <a:t>CCAFS LC-40</a:t>
            </a:r>
          </a:p>
          <a:p>
            <a:pPr marL="457200" indent="-457200">
              <a:buFont typeface="+mj-lt"/>
              <a:buAutoNum type="arabicPeriod"/>
            </a:pPr>
            <a:r>
              <a:rPr lang="en-US" sz="2400" dirty="0">
                <a:solidFill>
                  <a:srgbClr val="121619"/>
                </a:solidFill>
              </a:rPr>
              <a:t>CCAFS LC-40</a:t>
            </a:r>
          </a:p>
          <a:p>
            <a:pPr marL="457200" indent="-457200">
              <a:buFont typeface="+mj-lt"/>
              <a:buAutoNum type="arabicPeriod"/>
            </a:pPr>
            <a:r>
              <a:rPr lang="en-US" sz="2400" dirty="0">
                <a:solidFill>
                  <a:srgbClr val="121619"/>
                </a:solidFill>
              </a:rPr>
              <a:t>CCAFS LC-40</a:t>
            </a:r>
          </a:p>
          <a:p>
            <a:endParaRPr lang="en-US" sz="2400" dirty="0">
              <a:solidFill>
                <a:srgbClr val="121619"/>
              </a:solidFill>
            </a:endParaRPr>
          </a:p>
          <a:p>
            <a:endParaRPr lang="en-US" sz="2200" dirty="0">
              <a:solidFill>
                <a:srgbClr val="121619"/>
              </a:solidFill>
              <a:latin typeface="Abadi"/>
              <a:ea typeface="+mn-lt"/>
              <a:cs typeface="+mn-lt"/>
            </a:endParaRPr>
          </a:p>
        </p:txBody>
      </p:sp>
      <p:pic>
        <p:nvPicPr>
          <p:cNvPr id="7" name="Picture 6">
            <a:extLst>
              <a:ext uri="{FF2B5EF4-FFF2-40B4-BE49-F238E27FC236}">
                <a16:creationId xmlns:a16="http://schemas.microsoft.com/office/drawing/2014/main" id="{2EA28784-10CD-9BD2-146F-E19170D14DFA}"/>
              </a:ext>
            </a:extLst>
          </p:cNvPr>
          <p:cNvPicPr>
            <a:picLocks noChangeAspect="1"/>
          </p:cNvPicPr>
          <p:nvPr/>
        </p:nvPicPr>
        <p:blipFill>
          <a:blip r:embed="rId3"/>
          <a:stretch>
            <a:fillRect/>
          </a:stretch>
        </p:blipFill>
        <p:spPr>
          <a:xfrm>
            <a:off x="6198867" y="1425587"/>
            <a:ext cx="5096586" cy="437258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31614D4A-28BB-DC45-010C-F058877F3D96}"/>
              </a:ext>
            </a:extLst>
          </p:cNvPr>
          <p:cNvSpPr txBox="1"/>
          <p:nvPr/>
        </p:nvSpPr>
        <p:spPr>
          <a:xfrm>
            <a:off x="552841" y="2281114"/>
            <a:ext cx="433919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The SQL query displayed in the image returns the total payload weight across all missions, yielding a value of 45,596 kg.</a:t>
            </a:r>
            <a:endParaRPr lang="en-US" sz="2200" dirty="0">
              <a:solidFill>
                <a:srgbClr val="121619"/>
              </a:solidFill>
              <a:latin typeface="Abadi"/>
            </a:endParaRPr>
          </a:p>
        </p:txBody>
      </p:sp>
      <p:pic>
        <p:nvPicPr>
          <p:cNvPr id="7" name="Picture 6">
            <a:extLst>
              <a:ext uri="{FF2B5EF4-FFF2-40B4-BE49-F238E27FC236}">
                <a16:creationId xmlns:a16="http://schemas.microsoft.com/office/drawing/2014/main" id="{45F8FB55-3839-16A3-37F9-E9F29EDB13D1}"/>
              </a:ext>
            </a:extLst>
          </p:cNvPr>
          <p:cNvPicPr>
            <a:picLocks noChangeAspect="1"/>
          </p:cNvPicPr>
          <p:nvPr/>
        </p:nvPicPr>
        <p:blipFill>
          <a:blip r:embed="rId3"/>
          <a:stretch>
            <a:fillRect/>
          </a:stretch>
        </p:blipFill>
        <p:spPr>
          <a:xfrm>
            <a:off x="5280660" y="1629604"/>
            <a:ext cx="6174896" cy="317566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TextBox 6">
            <a:extLst>
              <a:ext uri="{FF2B5EF4-FFF2-40B4-BE49-F238E27FC236}">
                <a16:creationId xmlns:a16="http://schemas.microsoft.com/office/drawing/2014/main" id="{41798FC5-048D-E4E7-BD27-949C1E1E87C6}"/>
              </a:ext>
            </a:extLst>
          </p:cNvPr>
          <p:cNvSpPr txBox="1"/>
          <p:nvPr/>
        </p:nvSpPr>
        <p:spPr>
          <a:xfrm>
            <a:off x="770011" y="2497840"/>
            <a:ext cx="413346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The SQL query also provides the average payload weight per launch, which is 2928.4 kg.</a:t>
            </a:r>
            <a:endParaRPr lang="en-US" sz="2200" b="1" dirty="0">
              <a:solidFill>
                <a:srgbClr val="121619"/>
              </a:solidFill>
              <a:latin typeface="Abadi"/>
            </a:endParaRPr>
          </a:p>
        </p:txBody>
      </p:sp>
      <p:pic>
        <p:nvPicPr>
          <p:cNvPr id="5" name="Picture 4">
            <a:extLst>
              <a:ext uri="{FF2B5EF4-FFF2-40B4-BE49-F238E27FC236}">
                <a16:creationId xmlns:a16="http://schemas.microsoft.com/office/drawing/2014/main" id="{D2D28601-204C-1294-9717-9E5D9C702169}"/>
              </a:ext>
            </a:extLst>
          </p:cNvPr>
          <p:cNvPicPr>
            <a:picLocks noChangeAspect="1"/>
          </p:cNvPicPr>
          <p:nvPr/>
        </p:nvPicPr>
        <p:blipFill>
          <a:blip r:embed="rId3"/>
          <a:stretch>
            <a:fillRect/>
          </a:stretch>
        </p:blipFill>
        <p:spPr>
          <a:xfrm>
            <a:off x="5160261" y="1444743"/>
            <a:ext cx="6261729" cy="34930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a:extLst>
              <a:ext uri="{FF2B5EF4-FFF2-40B4-BE49-F238E27FC236}">
                <a16:creationId xmlns:a16="http://schemas.microsoft.com/office/drawing/2014/main" id="{BC8F3787-4869-C3E9-BF61-068E50E574CB}"/>
              </a:ext>
            </a:extLst>
          </p:cNvPr>
          <p:cNvSpPr txBox="1"/>
          <p:nvPr/>
        </p:nvSpPr>
        <p:spPr>
          <a:xfrm>
            <a:off x="770011" y="1701828"/>
            <a:ext cx="3721979"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121619"/>
                </a:solidFill>
                <a:latin typeface="Century Gothic" panose="020B0502020202020204" pitchFamily="34" charset="0"/>
              </a:rPr>
              <a:t>From the SQL query displayed, we found that the earliest successful landing on the platform took place on 2015-12-22.</a:t>
            </a:r>
          </a:p>
          <a:p>
            <a:endParaRPr lang="en-US" sz="2200" dirty="0">
              <a:solidFill>
                <a:schemeClr val="bg1"/>
              </a:solidFill>
              <a:latin typeface="Abadi"/>
            </a:endParaRPr>
          </a:p>
        </p:txBody>
      </p:sp>
      <p:pic>
        <p:nvPicPr>
          <p:cNvPr id="7" name="Picture 6">
            <a:extLst>
              <a:ext uri="{FF2B5EF4-FFF2-40B4-BE49-F238E27FC236}">
                <a16:creationId xmlns:a16="http://schemas.microsoft.com/office/drawing/2014/main" id="{2C44F56D-145A-F551-5C78-19FB12C41644}"/>
              </a:ext>
            </a:extLst>
          </p:cNvPr>
          <p:cNvPicPr>
            <a:picLocks noChangeAspect="1"/>
          </p:cNvPicPr>
          <p:nvPr/>
        </p:nvPicPr>
        <p:blipFill>
          <a:blip r:embed="rId3"/>
          <a:stretch>
            <a:fillRect/>
          </a:stretch>
        </p:blipFill>
        <p:spPr>
          <a:xfrm>
            <a:off x="4808081" y="1630966"/>
            <a:ext cx="6932303" cy="35960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47AD586A-5289-1E1C-327F-E6E56522758D}"/>
              </a:ext>
            </a:extLst>
          </p:cNvPr>
          <p:cNvSpPr txBox="1"/>
          <p:nvPr/>
        </p:nvSpPr>
        <p:spPr>
          <a:xfrm>
            <a:off x="770011" y="1456480"/>
            <a:ext cx="3249178"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This SQL query allows us to retrieve all successful missions carrying payloads in the 4,000–6,000 kg range.</a:t>
            </a:r>
          </a:p>
          <a:p>
            <a:endParaRPr lang="en-US" sz="2400" dirty="0">
              <a:solidFill>
                <a:srgbClr val="121619"/>
              </a:solidFill>
            </a:endParaRPr>
          </a:p>
          <a:p>
            <a:pPr marL="457200" indent="-457200">
              <a:buFont typeface="+mj-lt"/>
              <a:buAutoNum type="arabicPeriod"/>
            </a:pPr>
            <a:r>
              <a:rPr lang="en-US" sz="2400" dirty="0">
                <a:solidFill>
                  <a:srgbClr val="121619"/>
                </a:solidFill>
              </a:rPr>
              <a:t>F9 FT B1022</a:t>
            </a:r>
          </a:p>
          <a:p>
            <a:pPr marL="457200" indent="-457200">
              <a:buFont typeface="+mj-lt"/>
              <a:buAutoNum type="arabicPeriod"/>
            </a:pPr>
            <a:r>
              <a:rPr lang="en-US" sz="2400" dirty="0">
                <a:solidFill>
                  <a:srgbClr val="121619"/>
                </a:solidFill>
              </a:rPr>
              <a:t>F9 FT B1026</a:t>
            </a:r>
          </a:p>
          <a:p>
            <a:pPr marL="457200" indent="-457200">
              <a:buFont typeface="+mj-lt"/>
              <a:buAutoNum type="arabicPeriod"/>
            </a:pPr>
            <a:r>
              <a:rPr lang="en-US" sz="2400" dirty="0">
                <a:solidFill>
                  <a:srgbClr val="121619"/>
                </a:solidFill>
              </a:rPr>
              <a:t>F9 FT B1021.2</a:t>
            </a:r>
          </a:p>
          <a:p>
            <a:pPr marL="457200" indent="-457200">
              <a:buFont typeface="+mj-lt"/>
              <a:buAutoNum type="arabicPeriod"/>
            </a:pPr>
            <a:r>
              <a:rPr lang="en-US" sz="2400" dirty="0">
                <a:solidFill>
                  <a:srgbClr val="121619"/>
                </a:solidFill>
              </a:rPr>
              <a:t>F9 FT B1031.2</a:t>
            </a:r>
          </a:p>
          <a:p>
            <a:endParaRPr lang="en-US" sz="2400" dirty="0">
              <a:solidFill>
                <a:srgbClr val="121619"/>
              </a:solidFill>
            </a:endParaRPr>
          </a:p>
          <a:p>
            <a:endParaRPr lang="en-US" sz="2200" dirty="0">
              <a:solidFill>
                <a:srgbClr val="121619"/>
              </a:solidFill>
              <a:latin typeface="Abadi"/>
            </a:endParaRPr>
          </a:p>
        </p:txBody>
      </p:sp>
      <p:pic>
        <p:nvPicPr>
          <p:cNvPr id="5" name="Picture 4">
            <a:extLst>
              <a:ext uri="{FF2B5EF4-FFF2-40B4-BE49-F238E27FC236}">
                <a16:creationId xmlns:a16="http://schemas.microsoft.com/office/drawing/2014/main" id="{1E494FF8-C8FC-86BA-FAC5-AA1AC87E6FFB}"/>
              </a:ext>
            </a:extLst>
          </p:cNvPr>
          <p:cNvPicPr>
            <a:picLocks noChangeAspect="1"/>
          </p:cNvPicPr>
          <p:nvPr/>
        </p:nvPicPr>
        <p:blipFill>
          <a:blip r:embed="rId3"/>
          <a:stretch>
            <a:fillRect/>
          </a:stretch>
        </p:blipFill>
        <p:spPr>
          <a:xfrm>
            <a:off x="4245671" y="1528936"/>
            <a:ext cx="7561520" cy="33873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4548" y="1440181"/>
            <a:ext cx="10507178" cy="513387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u="sng" dirty="0">
                <a:solidFill>
                  <a:srgbClr val="121619"/>
                </a:solidFill>
                <a:latin typeface="Abadi" panose="020B0604020104020204" pitchFamily="34" charset="0"/>
              </a:rPr>
              <a:t>The objective of this project is twofold:</a:t>
            </a:r>
          </a:p>
          <a:p>
            <a:pPr marL="342900" indent="-342900">
              <a:buFont typeface="+mj-lt"/>
              <a:buAutoNum type="arabicPeriod"/>
            </a:pPr>
            <a:r>
              <a:rPr lang="en-US" sz="1800" dirty="0">
                <a:solidFill>
                  <a:srgbClr val="121619"/>
                </a:solidFill>
                <a:latin typeface="Abadi" panose="020B0604020104020204" pitchFamily="34" charset="0"/>
              </a:rPr>
              <a:t>To evaluate the economic viability of each SpaceX launch and determine whether reusing the first-stage booster is necessary by training a machine learning model using publicly available data.</a:t>
            </a:r>
          </a:p>
          <a:p>
            <a:pPr marL="342900" indent="-342900">
              <a:buFont typeface="+mj-lt"/>
              <a:buAutoNum type="arabicPeriod"/>
            </a:pPr>
            <a:r>
              <a:rPr lang="en-US" sz="1800" dirty="0">
                <a:solidFill>
                  <a:srgbClr val="121619"/>
                </a:solidFill>
                <a:latin typeface="Abadi" panose="020B0604020104020204" pitchFamily="34" charset="0"/>
              </a:rPr>
              <a:t>Based on the above results, make </a:t>
            </a:r>
            <a:r>
              <a:rPr lang="en-US" sz="1800" dirty="0" err="1">
                <a:solidFill>
                  <a:srgbClr val="121619"/>
                </a:solidFill>
                <a:latin typeface="Abadi" panose="020B0604020104020204" pitchFamily="34" charset="0"/>
              </a:rPr>
              <a:t>SpaceY</a:t>
            </a:r>
            <a:r>
              <a:rPr lang="en-US" sz="1800" dirty="0">
                <a:solidFill>
                  <a:srgbClr val="121619"/>
                </a:solidFill>
                <a:latin typeface="Abadi" panose="020B0604020104020204" pitchFamily="34" charset="0"/>
              </a:rPr>
              <a:t> more affordable to compete with SpaceX.</a:t>
            </a:r>
            <a:endParaRPr lang="en-US" sz="1800" b="1" u="sng" dirty="0">
              <a:solidFill>
                <a:srgbClr val="121619"/>
              </a:solidFill>
              <a:latin typeface="Abadi" panose="020B0604020104020204" pitchFamily="34" charset="0"/>
            </a:endParaRPr>
          </a:p>
          <a:p>
            <a:pPr marL="0" indent="0">
              <a:buNone/>
            </a:pPr>
            <a:r>
              <a:rPr lang="en-US" sz="1800" b="1" u="sng" dirty="0">
                <a:solidFill>
                  <a:srgbClr val="121619"/>
                </a:solidFill>
                <a:latin typeface="Abadi" panose="020B0604020104020204" pitchFamily="34" charset="0"/>
              </a:rPr>
              <a:t>Methodologies: The project followed the full data science lifecycle, including:</a:t>
            </a:r>
          </a:p>
          <a:p>
            <a:pPr>
              <a:buFontTx/>
              <a:buChar char="-"/>
            </a:pPr>
            <a:r>
              <a:rPr lang="en-US" sz="1800" dirty="0">
                <a:solidFill>
                  <a:srgbClr val="121619"/>
                </a:solidFill>
                <a:latin typeface="Abadi" panose="020B0604020104020204" pitchFamily="34" charset="0"/>
              </a:rPr>
              <a:t>Data collection through API and web scraping</a:t>
            </a:r>
          </a:p>
          <a:p>
            <a:pPr>
              <a:buFontTx/>
              <a:buChar char="-"/>
            </a:pPr>
            <a:r>
              <a:rPr lang="en-US" sz="1800" dirty="0">
                <a:solidFill>
                  <a:srgbClr val="121619"/>
                </a:solidFill>
                <a:latin typeface="Abadi" panose="020B0604020104020204" pitchFamily="34" charset="0"/>
              </a:rPr>
              <a:t>Data Wrangling</a:t>
            </a:r>
          </a:p>
          <a:p>
            <a:pPr>
              <a:buFontTx/>
              <a:buChar char="-"/>
            </a:pPr>
            <a:r>
              <a:rPr lang="en-US" sz="1800" dirty="0">
                <a:solidFill>
                  <a:srgbClr val="121619"/>
                </a:solidFill>
                <a:latin typeface="Abadi" panose="020B0604020104020204" pitchFamily="34" charset="0"/>
              </a:rPr>
              <a:t>Exploratory Data Analysis (EDA) </a:t>
            </a:r>
          </a:p>
          <a:p>
            <a:pPr>
              <a:buFontTx/>
              <a:buChar char="-"/>
            </a:pPr>
            <a:r>
              <a:rPr lang="en-US" sz="1800" dirty="0">
                <a:solidFill>
                  <a:srgbClr val="121619"/>
                </a:solidFill>
                <a:latin typeface="Abadi" panose="020B0604020104020204" pitchFamily="34" charset="0"/>
              </a:rPr>
              <a:t>Interactive Visual Analytics and Dashboards with Folium and </a:t>
            </a:r>
            <a:r>
              <a:rPr lang="en-US" sz="1800" dirty="0" err="1">
                <a:solidFill>
                  <a:srgbClr val="121619"/>
                </a:solidFill>
                <a:latin typeface="Abadi" panose="020B0604020104020204" pitchFamily="34" charset="0"/>
              </a:rPr>
              <a:t>Plotly</a:t>
            </a:r>
            <a:r>
              <a:rPr lang="en-US" sz="1800" dirty="0">
                <a:solidFill>
                  <a:srgbClr val="121619"/>
                </a:solidFill>
                <a:latin typeface="Abadi" panose="020B0604020104020204" pitchFamily="34" charset="0"/>
              </a:rPr>
              <a:t> Dash</a:t>
            </a:r>
          </a:p>
          <a:p>
            <a:pPr>
              <a:buFontTx/>
              <a:buChar char="-"/>
            </a:pPr>
            <a:r>
              <a:rPr lang="en-US" sz="1800" dirty="0">
                <a:solidFill>
                  <a:srgbClr val="121619"/>
                </a:solidFill>
                <a:latin typeface="Abadi" panose="020B0604020104020204" pitchFamily="34" charset="0"/>
              </a:rPr>
              <a:t>Predictive Analysis (classification)</a:t>
            </a:r>
          </a:p>
          <a:p>
            <a:pPr marL="0" indent="0">
              <a:buNone/>
            </a:pPr>
            <a:r>
              <a:rPr lang="en-US" sz="1800" b="1" u="sng" dirty="0">
                <a:solidFill>
                  <a:srgbClr val="121619"/>
                </a:solidFill>
                <a:latin typeface="Abadi" panose="020B0604020104020204" pitchFamily="34" charset="0"/>
              </a:rPr>
              <a:t>Results</a:t>
            </a:r>
          </a:p>
          <a:p>
            <a:pPr marL="0" indent="0">
              <a:buNone/>
            </a:pPr>
            <a:r>
              <a:rPr lang="en-US" sz="1800" dirty="0">
                <a:solidFill>
                  <a:srgbClr val="121619"/>
                </a:solidFill>
                <a:latin typeface="Abadi" panose="020B0604020104020204" pitchFamily="34" charset="0"/>
              </a:rPr>
              <a:t> Among the 4 tested algorithms—Logistic Regression, Support Vector Machine (SVM), Decision Tree, and K-Nearest Neighbors (KNN)—the Logistic Regression model achieved the highest accuracy at 93% for the whole dataset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6CABDEE2-6865-966D-FF4D-976694D3233D}"/>
              </a:ext>
            </a:extLst>
          </p:cNvPr>
          <p:cNvSpPr txBox="1"/>
          <p:nvPr/>
        </p:nvSpPr>
        <p:spPr>
          <a:xfrm>
            <a:off x="770011" y="1915827"/>
            <a:ext cx="464874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The results of the query indicate that the outcome of missions were:</a:t>
            </a:r>
          </a:p>
          <a:p>
            <a:r>
              <a:rPr lang="en-US" sz="2400" dirty="0">
                <a:solidFill>
                  <a:srgbClr val="121619"/>
                </a:solidFill>
              </a:rPr>
              <a:t>- 61 success</a:t>
            </a:r>
          </a:p>
          <a:p>
            <a:r>
              <a:rPr lang="en-US" sz="2400" dirty="0">
                <a:solidFill>
                  <a:srgbClr val="121619"/>
                </a:solidFill>
              </a:rPr>
              <a:t>-10 failures</a:t>
            </a:r>
          </a:p>
        </p:txBody>
      </p:sp>
      <p:pic>
        <p:nvPicPr>
          <p:cNvPr id="7" name="Picture 6">
            <a:extLst>
              <a:ext uri="{FF2B5EF4-FFF2-40B4-BE49-F238E27FC236}">
                <a16:creationId xmlns:a16="http://schemas.microsoft.com/office/drawing/2014/main" id="{25AE12A5-AEAE-9E09-D55A-7EE7066CF3E6}"/>
              </a:ext>
            </a:extLst>
          </p:cNvPr>
          <p:cNvPicPr>
            <a:picLocks noChangeAspect="1"/>
          </p:cNvPicPr>
          <p:nvPr/>
        </p:nvPicPr>
        <p:blipFill>
          <a:blip r:embed="rId3"/>
          <a:stretch>
            <a:fillRect/>
          </a:stretch>
        </p:blipFill>
        <p:spPr>
          <a:xfrm>
            <a:off x="5315888" y="1687227"/>
            <a:ext cx="6225576" cy="28733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TextBox 6">
            <a:extLst>
              <a:ext uri="{FF2B5EF4-FFF2-40B4-BE49-F238E27FC236}">
                <a16:creationId xmlns:a16="http://schemas.microsoft.com/office/drawing/2014/main" id="{39560E01-B661-DBF0-2E8F-D8F4A22DEBCF}"/>
              </a:ext>
            </a:extLst>
          </p:cNvPr>
          <p:cNvSpPr txBox="1"/>
          <p:nvPr/>
        </p:nvSpPr>
        <p:spPr>
          <a:xfrm>
            <a:off x="831283" y="1327745"/>
            <a:ext cx="4103333" cy="5663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mj-lt"/>
              </a:rPr>
              <a:t>As shown in the image below, this SQL query allowed us to list the 12 launches that carried their maximum payload.</a:t>
            </a:r>
          </a:p>
          <a:p>
            <a:endParaRPr lang="en-US" sz="2000" dirty="0">
              <a:solidFill>
                <a:srgbClr val="121619"/>
              </a:solidFill>
              <a:latin typeface="+mj-lt"/>
            </a:endParaRPr>
          </a:p>
          <a:p>
            <a:pPr marL="457200" indent="-457200">
              <a:buFont typeface="+mj-lt"/>
              <a:buAutoNum type="arabicPeriod"/>
            </a:pPr>
            <a:r>
              <a:rPr lang="en-US" sz="2000" dirty="0">
                <a:solidFill>
                  <a:srgbClr val="121619"/>
                </a:solidFill>
                <a:latin typeface="+mj-lt"/>
              </a:rPr>
              <a:t>F9 B5 B1048.4</a:t>
            </a:r>
          </a:p>
          <a:p>
            <a:pPr marL="457200" indent="-457200">
              <a:buFont typeface="+mj-lt"/>
              <a:buAutoNum type="arabicPeriod"/>
            </a:pPr>
            <a:r>
              <a:rPr lang="en-US" sz="2000" dirty="0">
                <a:solidFill>
                  <a:srgbClr val="121619"/>
                </a:solidFill>
                <a:latin typeface="+mj-lt"/>
              </a:rPr>
              <a:t>F9 B5 B1049.4</a:t>
            </a:r>
          </a:p>
          <a:p>
            <a:pPr marL="457200" indent="-457200">
              <a:buFont typeface="+mj-lt"/>
              <a:buAutoNum type="arabicPeriod"/>
            </a:pPr>
            <a:r>
              <a:rPr lang="en-US" sz="2000" dirty="0">
                <a:solidFill>
                  <a:srgbClr val="121619"/>
                </a:solidFill>
                <a:latin typeface="+mj-lt"/>
              </a:rPr>
              <a:t>F9 B5 B1051.3</a:t>
            </a:r>
          </a:p>
          <a:p>
            <a:pPr marL="457200" indent="-457200">
              <a:buFont typeface="+mj-lt"/>
              <a:buAutoNum type="arabicPeriod"/>
            </a:pPr>
            <a:r>
              <a:rPr lang="en-US" sz="2000" dirty="0">
                <a:solidFill>
                  <a:srgbClr val="121619"/>
                </a:solidFill>
                <a:latin typeface="+mj-lt"/>
              </a:rPr>
              <a:t>F9 B5 B1056.4</a:t>
            </a:r>
          </a:p>
          <a:p>
            <a:pPr marL="457200" indent="-457200">
              <a:buFont typeface="+mj-lt"/>
              <a:buAutoNum type="arabicPeriod"/>
            </a:pPr>
            <a:r>
              <a:rPr lang="en-US" sz="2000" dirty="0">
                <a:solidFill>
                  <a:srgbClr val="121619"/>
                </a:solidFill>
                <a:latin typeface="+mj-lt"/>
              </a:rPr>
              <a:t>F9 B5 B1048.5</a:t>
            </a:r>
          </a:p>
          <a:p>
            <a:pPr marL="457200" indent="-457200">
              <a:buFont typeface="+mj-lt"/>
              <a:buAutoNum type="arabicPeriod"/>
            </a:pPr>
            <a:r>
              <a:rPr lang="en-US" sz="2000" dirty="0">
                <a:solidFill>
                  <a:srgbClr val="121619"/>
                </a:solidFill>
                <a:latin typeface="+mj-lt"/>
              </a:rPr>
              <a:t>F9 B5 B1051.4</a:t>
            </a:r>
          </a:p>
          <a:p>
            <a:pPr marL="457200" indent="-457200">
              <a:buFont typeface="+mj-lt"/>
              <a:buAutoNum type="arabicPeriod"/>
            </a:pPr>
            <a:r>
              <a:rPr lang="en-US" sz="2000" dirty="0">
                <a:solidFill>
                  <a:srgbClr val="121619"/>
                </a:solidFill>
                <a:latin typeface="+mj-lt"/>
              </a:rPr>
              <a:t>F9 B5 B1049.5</a:t>
            </a:r>
          </a:p>
          <a:p>
            <a:pPr marL="457200" indent="-457200">
              <a:buFont typeface="+mj-lt"/>
              <a:buAutoNum type="arabicPeriod"/>
            </a:pPr>
            <a:r>
              <a:rPr lang="en-US" sz="2000" dirty="0">
                <a:solidFill>
                  <a:srgbClr val="121619"/>
                </a:solidFill>
                <a:latin typeface="+mj-lt"/>
              </a:rPr>
              <a:t>F9 B5 B1060.2</a:t>
            </a:r>
          </a:p>
          <a:p>
            <a:pPr marL="457200" indent="-457200">
              <a:buFont typeface="+mj-lt"/>
              <a:buAutoNum type="arabicPeriod"/>
            </a:pPr>
            <a:r>
              <a:rPr lang="en-US" sz="2000" dirty="0">
                <a:solidFill>
                  <a:srgbClr val="121619"/>
                </a:solidFill>
                <a:latin typeface="+mj-lt"/>
              </a:rPr>
              <a:t>F9 B5 B1058.3</a:t>
            </a:r>
          </a:p>
          <a:p>
            <a:pPr marL="457200" indent="-457200">
              <a:buFont typeface="+mj-lt"/>
              <a:buAutoNum type="arabicPeriod"/>
            </a:pPr>
            <a:r>
              <a:rPr lang="en-US" sz="2000" dirty="0">
                <a:solidFill>
                  <a:srgbClr val="121619"/>
                </a:solidFill>
                <a:latin typeface="+mj-lt"/>
              </a:rPr>
              <a:t>F9 B5 B1051.6</a:t>
            </a:r>
          </a:p>
          <a:p>
            <a:pPr marL="457200" indent="-457200">
              <a:buFont typeface="+mj-lt"/>
              <a:buAutoNum type="arabicPeriod"/>
            </a:pPr>
            <a:r>
              <a:rPr lang="en-US" sz="2000" dirty="0">
                <a:solidFill>
                  <a:srgbClr val="121619"/>
                </a:solidFill>
                <a:latin typeface="+mj-lt"/>
              </a:rPr>
              <a:t>F9 B5 B1060.3</a:t>
            </a:r>
          </a:p>
          <a:p>
            <a:pPr marL="457200" indent="-457200">
              <a:buFont typeface="+mj-lt"/>
              <a:buAutoNum type="arabicPeriod"/>
            </a:pPr>
            <a:r>
              <a:rPr lang="en-US" sz="2000" dirty="0">
                <a:solidFill>
                  <a:srgbClr val="121619"/>
                </a:solidFill>
                <a:latin typeface="+mj-lt"/>
              </a:rPr>
              <a:t>F9 B5 B1049.7</a:t>
            </a:r>
          </a:p>
          <a:p>
            <a:endParaRPr lang="en-US" sz="2200" dirty="0">
              <a:solidFill>
                <a:srgbClr val="121619"/>
              </a:solidFill>
              <a:latin typeface="Abadi"/>
            </a:endParaRPr>
          </a:p>
        </p:txBody>
      </p:sp>
      <p:pic>
        <p:nvPicPr>
          <p:cNvPr id="5" name="Picture 4">
            <a:extLst>
              <a:ext uri="{FF2B5EF4-FFF2-40B4-BE49-F238E27FC236}">
                <a16:creationId xmlns:a16="http://schemas.microsoft.com/office/drawing/2014/main" id="{4B2D282A-E5C5-239B-267F-02F084034B23}"/>
              </a:ext>
            </a:extLst>
          </p:cNvPr>
          <p:cNvPicPr>
            <a:picLocks noChangeAspect="1"/>
          </p:cNvPicPr>
          <p:nvPr/>
        </p:nvPicPr>
        <p:blipFill>
          <a:blip r:embed="rId3"/>
          <a:stretch>
            <a:fillRect/>
          </a:stretch>
        </p:blipFill>
        <p:spPr>
          <a:xfrm>
            <a:off x="5470887" y="1299527"/>
            <a:ext cx="6130563" cy="460706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TextBox 6">
            <a:extLst>
              <a:ext uri="{FF2B5EF4-FFF2-40B4-BE49-F238E27FC236}">
                <a16:creationId xmlns:a16="http://schemas.microsoft.com/office/drawing/2014/main" id="{96E577CA-5D66-3136-A256-737EE0BDE0D8}"/>
              </a:ext>
            </a:extLst>
          </p:cNvPr>
          <p:cNvSpPr txBox="1"/>
          <p:nvPr/>
        </p:nvSpPr>
        <p:spPr>
          <a:xfrm>
            <a:off x="770011" y="1648385"/>
            <a:ext cx="31217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The data shows that just two missions failed this year, both launched from the same site and separated by a three‑month interval.</a:t>
            </a:r>
            <a:endParaRPr lang="en-US" dirty="0">
              <a:solidFill>
                <a:srgbClr val="121619"/>
              </a:solidFill>
              <a:latin typeface="Abadi"/>
              <a:ea typeface="+mn-lt"/>
              <a:cs typeface="+mn-lt"/>
            </a:endParaRPr>
          </a:p>
        </p:txBody>
      </p:sp>
      <p:pic>
        <p:nvPicPr>
          <p:cNvPr id="6" name="Picture 5">
            <a:extLst>
              <a:ext uri="{FF2B5EF4-FFF2-40B4-BE49-F238E27FC236}">
                <a16:creationId xmlns:a16="http://schemas.microsoft.com/office/drawing/2014/main" id="{AB3ABFBD-242A-84A3-9170-6EA7D144A096}"/>
              </a:ext>
            </a:extLst>
          </p:cNvPr>
          <p:cNvPicPr>
            <a:picLocks noChangeAspect="1"/>
          </p:cNvPicPr>
          <p:nvPr/>
        </p:nvPicPr>
        <p:blipFill>
          <a:blip r:embed="rId3"/>
          <a:stretch>
            <a:fillRect/>
          </a:stretch>
        </p:blipFill>
        <p:spPr>
          <a:xfrm>
            <a:off x="4098880" y="1532760"/>
            <a:ext cx="7786454" cy="379247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88E96875-215B-CAD2-19C8-FD19B43337CE}"/>
              </a:ext>
            </a:extLst>
          </p:cNvPr>
          <p:cNvSpPr txBox="1"/>
          <p:nvPr/>
        </p:nvSpPr>
        <p:spPr>
          <a:xfrm>
            <a:off x="770011" y="1616223"/>
            <a:ext cx="352403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Finally, we summarize the number of positive outcomes by sorting them in descending order according to landing outcome type (e.g., failure on drone ship vs. success on ground platform) for missions launched between 2010/06/04 and 2017/03/20.</a:t>
            </a:r>
            <a:endParaRPr lang="en-US" sz="2200" dirty="0">
              <a:solidFill>
                <a:srgbClr val="121619"/>
              </a:solidFill>
              <a:latin typeface="Abadi"/>
            </a:endParaRPr>
          </a:p>
        </p:txBody>
      </p:sp>
      <p:pic>
        <p:nvPicPr>
          <p:cNvPr id="7" name="Picture 6">
            <a:extLst>
              <a:ext uri="{FF2B5EF4-FFF2-40B4-BE49-F238E27FC236}">
                <a16:creationId xmlns:a16="http://schemas.microsoft.com/office/drawing/2014/main" id="{675EB247-64C0-E66C-9C7F-9262D0F7BA3D}"/>
              </a:ext>
            </a:extLst>
          </p:cNvPr>
          <p:cNvPicPr>
            <a:picLocks noChangeAspect="1"/>
          </p:cNvPicPr>
          <p:nvPr/>
        </p:nvPicPr>
        <p:blipFill>
          <a:blip r:embed="rId3"/>
          <a:stretch>
            <a:fillRect/>
          </a:stretch>
        </p:blipFill>
        <p:spPr>
          <a:xfrm>
            <a:off x="4716960" y="1354677"/>
            <a:ext cx="6898536" cy="42616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208985" cy="369332"/>
          </a:xfrm>
          <a:prstGeom prst="rect">
            <a:avLst/>
          </a:prstGeom>
          <a:solidFill>
            <a:srgbClr val="0948CB"/>
          </a:solidFill>
        </p:spPr>
        <p:txBody>
          <a:bodyPr wrap="none" lIns="91440" tIns="45720" rIns="91440" bIns="45720" rtlCol="0" anchor="t">
            <a:spAutoFit/>
          </a:bodyPr>
          <a:lstStyle/>
          <a:p>
            <a:r>
              <a:rPr lang="en-US" dirty="0"/>
              <a:t>Section</a:t>
            </a:r>
            <a:r>
              <a:rPr lang="en-US" dirty="0">
                <a:solidFill>
                  <a:schemeClr val="bg1"/>
                </a:solidFill>
              </a:rPr>
              <a:t> </a:t>
            </a:r>
            <a:r>
              <a:rPr lang="en-US" dirty="0"/>
              <a:t>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1- All launch sites with Folium</a:t>
            </a:r>
            <a:endParaRPr lang="en-US" sz="2800" dirty="0">
              <a:latin typeface="Abadi"/>
            </a:endParaRPr>
          </a:p>
        </p:txBody>
      </p:sp>
      <p:pic>
        <p:nvPicPr>
          <p:cNvPr id="8" name="Picture 7">
            <a:extLst>
              <a:ext uri="{FF2B5EF4-FFF2-40B4-BE49-F238E27FC236}">
                <a16:creationId xmlns:a16="http://schemas.microsoft.com/office/drawing/2014/main" id="{888FFA1B-A96C-3D22-0DF5-6B7C31533DF6}"/>
              </a:ext>
            </a:extLst>
          </p:cNvPr>
          <p:cNvPicPr>
            <a:picLocks noChangeAspect="1"/>
          </p:cNvPicPr>
          <p:nvPr/>
        </p:nvPicPr>
        <p:blipFill>
          <a:blip r:embed="rId3"/>
          <a:stretch>
            <a:fillRect/>
          </a:stretch>
        </p:blipFill>
        <p:spPr>
          <a:xfrm>
            <a:off x="770010" y="1463329"/>
            <a:ext cx="7632937" cy="3729816"/>
          </a:xfrm>
          <a:prstGeom prst="rect">
            <a:avLst/>
          </a:prstGeom>
        </p:spPr>
      </p:pic>
      <p:pic>
        <p:nvPicPr>
          <p:cNvPr id="10" name="Picture 9">
            <a:extLst>
              <a:ext uri="{FF2B5EF4-FFF2-40B4-BE49-F238E27FC236}">
                <a16:creationId xmlns:a16="http://schemas.microsoft.com/office/drawing/2014/main" id="{8F1DCA87-B84E-0E54-A405-687AD3A2F260}"/>
              </a:ext>
            </a:extLst>
          </p:cNvPr>
          <p:cNvPicPr>
            <a:picLocks noChangeAspect="1"/>
          </p:cNvPicPr>
          <p:nvPr/>
        </p:nvPicPr>
        <p:blipFill>
          <a:blip r:embed="rId4"/>
          <a:srcRect l="4623" t="11089" r="23470" b="3815"/>
          <a:stretch>
            <a:fillRect/>
          </a:stretch>
        </p:blipFill>
        <p:spPr>
          <a:xfrm>
            <a:off x="8653340" y="1616362"/>
            <a:ext cx="2632271" cy="2819401"/>
          </a:xfrm>
          <a:prstGeom prst="rect">
            <a:avLst/>
          </a:prstGeom>
        </p:spPr>
      </p:pic>
      <p:sp>
        <p:nvSpPr>
          <p:cNvPr id="11" name="TextBox 10">
            <a:extLst>
              <a:ext uri="{FF2B5EF4-FFF2-40B4-BE49-F238E27FC236}">
                <a16:creationId xmlns:a16="http://schemas.microsoft.com/office/drawing/2014/main" id="{53D8E98B-3BA9-3CCD-5FBB-58A6712BC365}"/>
              </a:ext>
            </a:extLst>
          </p:cNvPr>
          <p:cNvSpPr txBox="1"/>
          <p:nvPr/>
        </p:nvSpPr>
        <p:spPr>
          <a:xfrm>
            <a:off x="770010" y="5394671"/>
            <a:ext cx="10119663" cy="646331"/>
          </a:xfrm>
          <a:prstGeom prst="rect">
            <a:avLst/>
          </a:prstGeom>
          <a:noFill/>
        </p:spPr>
        <p:txBody>
          <a:bodyPr wrap="square" rtlCol="0">
            <a:spAutoFit/>
          </a:bodyPr>
          <a:lstStyle/>
          <a:p>
            <a:r>
              <a:rPr lang="en-US" dirty="0">
                <a:solidFill>
                  <a:srgbClr val="121619"/>
                </a:solidFill>
              </a:rPr>
              <a:t>All launch sites are positioned close to the coast and, in some cases, nearer to the equator, likely to take advantage of Earth’s rotational boost and improve mission success.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95287FC5-A27D-4A22-B3C7-3BEDC3BD7DA9}" type="slidenum">
              <a:rPr lang="en-US" dirty="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2- The launch results labeled by colors.</a:t>
            </a:r>
            <a:endParaRPr lang="en-US" sz="2800" dirty="0">
              <a:latin typeface="Abadi"/>
            </a:endParaRPr>
          </a:p>
        </p:txBody>
      </p:sp>
      <p:sp>
        <p:nvSpPr>
          <p:cNvPr id="6" name="TextBox 5">
            <a:extLst>
              <a:ext uri="{FF2B5EF4-FFF2-40B4-BE49-F238E27FC236}">
                <a16:creationId xmlns:a16="http://schemas.microsoft.com/office/drawing/2014/main" id="{7218D422-B1B7-031F-CCF4-A8205081F9D2}"/>
              </a:ext>
            </a:extLst>
          </p:cNvPr>
          <p:cNvSpPr txBox="1"/>
          <p:nvPr/>
        </p:nvSpPr>
        <p:spPr>
          <a:xfrm>
            <a:off x="4140661" y="4636655"/>
            <a:ext cx="2479286"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B050"/>
                </a:solidFill>
              </a:rPr>
              <a:t>Green</a:t>
            </a:r>
            <a:r>
              <a:rPr lang="en-US" dirty="0">
                <a:solidFill>
                  <a:schemeClr val="bg1">
                    <a:lumMod val="95000"/>
                    <a:lumOff val="5000"/>
                  </a:schemeClr>
                </a:solidFill>
              </a:rPr>
              <a:t> Marker: </a:t>
            </a:r>
            <a:r>
              <a:rPr lang="en-US" b="1" dirty="0">
                <a:solidFill>
                  <a:srgbClr val="00B050"/>
                </a:solidFill>
              </a:rPr>
              <a:t>Successful </a:t>
            </a:r>
            <a:r>
              <a:rPr lang="en-US" dirty="0">
                <a:solidFill>
                  <a:schemeClr val="bg1">
                    <a:lumMod val="95000"/>
                    <a:lumOff val="5000"/>
                  </a:schemeClr>
                </a:solidFill>
              </a:rPr>
              <a:t>launch(class=1)</a:t>
            </a:r>
          </a:p>
          <a:p>
            <a:endParaRPr lang="en-US" dirty="0">
              <a:solidFill>
                <a:schemeClr val="bg1">
                  <a:lumMod val="95000"/>
                  <a:lumOff val="5000"/>
                </a:schemeClr>
              </a:solidFill>
            </a:endParaRPr>
          </a:p>
          <a:p>
            <a:pPr marL="285750" indent="-285750">
              <a:buFont typeface="Arial" panose="020B0604020202020204" pitchFamily="34" charset="0"/>
              <a:buChar char="•"/>
            </a:pPr>
            <a:r>
              <a:rPr lang="en-US" b="1" dirty="0">
                <a:solidFill>
                  <a:srgbClr val="FF0000"/>
                </a:solidFill>
              </a:rPr>
              <a:t>Red</a:t>
            </a:r>
            <a:r>
              <a:rPr lang="en-US" dirty="0">
                <a:solidFill>
                  <a:schemeClr val="bg1">
                    <a:lumMod val="95000"/>
                    <a:lumOff val="5000"/>
                  </a:schemeClr>
                </a:solidFill>
              </a:rPr>
              <a:t> Marker: </a:t>
            </a:r>
            <a:r>
              <a:rPr lang="en-US" b="1" dirty="0">
                <a:solidFill>
                  <a:srgbClr val="FF0000"/>
                </a:solidFill>
              </a:rPr>
              <a:t>Failed</a:t>
            </a:r>
            <a:r>
              <a:rPr lang="en-US" dirty="0">
                <a:solidFill>
                  <a:schemeClr val="bg1">
                    <a:lumMod val="95000"/>
                    <a:lumOff val="5000"/>
                  </a:schemeClr>
                </a:solidFill>
              </a:rPr>
              <a:t> launch(class=0)</a:t>
            </a:r>
          </a:p>
        </p:txBody>
      </p:sp>
      <p:pic>
        <p:nvPicPr>
          <p:cNvPr id="11" name="Picture 10">
            <a:extLst>
              <a:ext uri="{FF2B5EF4-FFF2-40B4-BE49-F238E27FC236}">
                <a16:creationId xmlns:a16="http://schemas.microsoft.com/office/drawing/2014/main" id="{E8A49612-E235-5EE7-FD35-38428EA6A59C}"/>
              </a:ext>
            </a:extLst>
          </p:cNvPr>
          <p:cNvPicPr>
            <a:picLocks noChangeAspect="1"/>
          </p:cNvPicPr>
          <p:nvPr/>
        </p:nvPicPr>
        <p:blipFill>
          <a:blip r:embed="rId3"/>
          <a:stretch>
            <a:fillRect/>
          </a:stretch>
        </p:blipFill>
        <p:spPr>
          <a:xfrm>
            <a:off x="770012" y="1400059"/>
            <a:ext cx="5635820" cy="2857906"/>
          </a:xfrm>
          <a:prstGeom prst="rect">
            <a:avLst/>
          </a:prstGeom>
        </p:spPr>
      </p:pic>
      <p:pic>
        <p:nvPicPr>
          <p:cNvPr id="15" name="Picture 14">
            <a:extLst>
              <a:ext uri="{FF2B5EF4-FFF2-40B4-BE49-F238E27FC236}">
                <a16:creationId xmlns:a16="http://schemas.microsoft.com/office/drawing/2014/main" id="{4760DA33-EED8-E389-A96A-67FFA96BD8EB}"/>
              </a:ext>
            </a:extLst>
          </p:cNvPr>
          <p:cNvPicPr>
            <a:picLocks noChangeAspect="1"/>
          </p:cNvPicPr>
          <p:nvPr/>
        </p:nvPicPr>
        <p:blipFill>
          <a:blip r:embed="rId4"/>
          <a:stretch>
            <a:fillRect/>
          </a:stretch>
        </p:blipFill>
        <p:spPr>
          <a:xfrm>
            <a:off x="6795278" y="1323247"/>
            <a:ext cx="3891195" cy="322104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3- Launch location and distance to surrounding areas (cities, railways, etc.)</a:t>
            </a:r>
            <a:endParaRPr lang="en-US" dirty="0">
              <a:latin typeface="Abadi"/>
            </a:endParaRPr>
          </a:p>
        </p:txBody>
      </p:sp>
      <p:sp>
        <p:nvSpPr>
          <p:cNvPr id="6" name="TextBox 5">
            <a:extLst>
              <a:ext uri="{FF2B5EF4-FFF2-40B4-BE49-F238E27FC236}">
                <a16:creationId xmlns:a16="http://schemas.microsoft.com/office/drawing/2014/main" id="{1EAE160B-59E1-1610-639B-54638052D594}"/>
              </a:ext>
            </a:extLst>
          </p:cNvPr>
          <p:cNvSpPr txBox="1"/>
          <p:nvPr/>
        </p:nvSpPr>
        <p:spPr>
          <a:xfrm>
            <a:off x="646546" y="4549676"/>
            <a:ext cx="10169236" cy="2308324"/>
          </a:xfrm>
          <a:prstGeom prst="rect">
            <a:avLst/>
          </a:prstGeom>
          <a:noFill/>
        </p:spPr>
        <p:txBody>
          <a:bodyPr wrap="square" rtlCol="0">
            <a:spAutoFit/>
          </a:bodyPr>
          <a:lstStyle/>
          <a:p>
            <a:r>
              <a:rPr lang="en-US" dirty="0">
                <a:solidFill>
                  <a:schemeClr val="bg1">
                    <a:lumMod val="95000"/>
                    <a:lumOff val="5000"/>
                  </a:schemeClr>
                </a:solidFill>
              </a:rPr>
              <a:t>Launch sites are located nearby:</a:t>
            </a:r>
          </a:p>
          <a:p>
            <a:pPr marL="285750" indent="-285750">
              <a:buFont typeface="Arial" panose="020B0604020202020204" pitchFamily="34" charset="0"/>
              <a:buChar char="•"/>
            </a:pPr>
            <a:r>
              <a:rPr lang="en-US" b="1" dirty="0">
                <a:solidFill>
                  <a:schemeClr val="bg1">
                    <a:lumMod val="95000"/>
                    <a:lumOff val="5000"/>
                  </a:schemeClr>
                </a:solidFill>
              </a:rPr>
              <a:t>Railways</a:t>
            </a:r>
            <a:r>
              <a:rPr lang="en-US" dirty="0">
                <a:solidFill>
                  <a:schemeClr val="bg1">
                    <a:lumMod val="95000"/>
                    <a:lumOff val="5000"/>
                  </a:schemeClr>
                </a:solidFill>
              </a:rPr>
              <a:t> for transporting large components and hazardous materials.</a:t>
            </a:r>
          </a:p>
          <a:p>
            <a:pPr marL="285750" indent="-285750">
              <a:buFont typeface="Arial" panose="020B0604020202020204" pitchFamily="34" charset="0"/>
              <a:buChar char="•"/>
            </a:pPr>
            <a:r>
              <a:rPr lang="en-US" b="1" dirty="0">
                <a:solidFill>
                  <a:schemeClr val="bg1">
                    <a:lumMod val="95000"/>
                    <a:lumOff val="5000"/>
                  </a:schemeClr>
                </a:solidFill>
              </a:rPr>
              <a:t>Coastlines</a:t>
            </a:r>
            <a:r>
              <a:rPr lang="en-US" dirty="0">
                <a:solidFill>
                  <a:schemeClr val="bg1">
                    <a:lumMod val="95000"/>
                    <a:lumOff val="5000"/>
                  </a:schemeClr>
                </a:solidFill>
              </a:rPr>
              <a:t> so debris falls into the ocean and launches avoid populated areas.</a:t>
            </a:r>
          </a:p>
          <a:p>
            <a:pPr marL="285750" indent="-285750">
              <a:buFont typeface="Arial" panose="020B0604020202020204" pitchFamily="34" charset="0"/>
              <a:buChar char="•"/>
            </a:pPr>
            <a:r>
              <a:rPr lang="en-US" b="1" dirty="0">
                <a:solidFill>
                  <a:schemeClr val="bg1">
                    <a:lumMod val="95000"/>
                    <a:lumOff val="5000"/>
                  </a:schemeClr>
                </a:solidFill>
              </a:rPr>
              <a:t>Highways</a:t>
            </a:r>
            <a:r>
              <a:rPr lang="en-US" dirty="0">
                <a:solidFill>
                  <a:schemeClr val="bg1">
                    <a:lumMod val="95000"/>
                    <a:lumOff val="5000"/>
                  </a:schemeClr>
                </a:solidFill>
              </a:rPr>
              <a:t> to move oversized rocket parts and equipment.</a:t>
            </a:r>
          </a:p>
          <a:p>
            <a:pPr marL="285750" indent="-285750">
              <a:buFont typeface="Arial" panose="020B0604020202020204" pitchFamily="34" charset="0"/>
              <a:buChar char="•"/>
            </a:pPr>
            <a:r>
              <a:rPr lang="en-US" b="1" dirty="0">
                <a:solidFill>
                  <a:schemeClr val="bg1">
                    <a:lumMod val="95000"/>
                    <a:lumOff val="5000"/>
                  </a:schemeClr>
                </a:solidFill>
              </a:rPr>
              <a:t>The equator</a:t>
            </a:r>
            <a:r>
              <a:rPr lang="en-US" dirty="0">
                <a:solidFill>
                  <a:schemeClr val="bg1">
                    <a:lumMod val="95000"/>
                    <a:lumOff val="5000"/>
                  </a:schemeClr>
                </a:solidFill>
              </a:rPr>
              <a:t> to benefit from Earth’s rotational speed and improve launch efficiency.</a:t>
            </a:r>
          </a:p>
          <a:p>
            <a:r>
              <a:rPr lang="en-US" dirty="0">
                <a:solidFill>
                  <a:schemeClr val="bg1">
                    <a:lumMod val="95000"/>
                    <a:lumOff val="5000"/>
                  </a:schemeClr>
                </a:solidFill>
              </a:rPr>
              <a:t>They are </a:t>
            </a:r>
            <a:r>
              <a:rPr lang="en-US" b="1" dirty="0">
                <a:solidFill>
                  <a:schemeClr val="bg1">
                    <a:lumMod val="95000"/>
                    <a:lumOff val="5000"/>
                  </a:schemeClr>
                </a:solidFill>
              </a:rPr>
              <a:t>far from cities</a:t>
            </a:r>
            <a:r>
              <a:rPr lang="en-US" dirty="0">
                <a:solidFill>
                  <a:schemeClr val="bg1">
                    <a:lumMod val="95000"/>
                    <a:lumOff val="5000"/>
                  </a:schemeClr>
                </a:solidFill>
              </a:rPr>
              <a:t> to reduce risks from failures, noise, shockwaves, explosive fuels, and airspace disruption.</a:t>
            </a:r>
          </a:p>
          <a:p>
            <a:endParaRPr lang="en-US" dirty="0"/>
          </a:p>
        </p:txBody>
      </p:sp>
      <p:pic>
        <p:nvPicPr>
          <p:cNvPr id="9" name="Picture 8">
            <a:extLst>
              <a:ext uri="{FF2B5EF4-FFF2-40B4-BE49-F238E27FC236}">
                <a16:creationId xmlns:a16="http://schemas.microsoft.com/office/drawing/2014/main" id="{67F31629-1185-7F10-2D05-1A9444CA842C}"/>
              </a:ext>
            </a:extLst>
          </p:cNvPr>
          <p:cNvPicPr>
            <a:picLocks noChangeAspect="1"/>
          </p:cNvPicPr>
          <p:nvPr/>
        </p:nvPicPr>
        <p:blipFill>
          <a:blip r:embed="rId3"/>
          <a:stretch>
            <a:fillRect/>
          </a:stretch>
        </p:blipFill>
        <p:spPr>
          <a:xfrm>
            <a:off x="796735" y="1423914"/>
            <a:ext cx="4934429" cy="3042635"/>
          </a:xfrm>
          <a:prstGeom prst="rect">
            <a:avLst/>
          </a:prstGeom>
        </p:spPr>
      </p:pic>
      <p:pic>
        <p:nvPicPr>
          <p:cNvPr id="13" name="Picture 12">
            <a:extLst>
              <a:ext uri="{FF2B5EF4-FFF2-40B4-BE49-F238E27FC236}">
                <a16:creationId xmlns:a16="http://schemas.microsoft.com/office/drawing/2014/main" id="{5B348183-9DD4-8C41-CA16-9805F86609A5}"/>
              </a:ext>
            </a:extLst>
          </p:cNvPr>
          <p:cNvPicPr>
            <a:picLocks noChangeAspect="1"/>
          </p:cNvPicPr>
          <p:nvPr/>
        </p:nvPicPr>
        <p:blipFill>
          <a:blip r:embed="rId4"/>
          <a:stretch>
            <a:fillRect/>
          </a:stretch>
        </p:blipFill>
        <p:spPr>
          <a:xfrm>
            <a:off x="6467556" y="1423914"/>
            <a:ext cx="4046456" cy="302432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EBCDE6B-9E28-C438-E2D4-99947CD18D6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FB147B-89E3-2098-247A-D592E0CB2B5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889D738-40AA-67FC-42BB-797A201E77FB}"/>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Analysis result</a:t>
            </a:r>
            <a:endParaRPr lang="en-US" sz="2800" dirty="0">
              <a:latin typeface="Abadi"/>
            </a:endParaRPr>
          </a:p>
        </p:txBody>
      </p:sp>
      <p:sp>
        <p:nvSpPr>
          <p:cNvPr id="2" name="TextBox 1">
            <a:extLst>
              <a:ext uri="{FF2B5EF4-FFF2-40B4-BE49-F238E27FC236}">
                <a16:creationId xmlns:a16="http://schemas.microsoft.com/office/drawing/2014/main" id="{F36AFCC2-2D77-E867-AB77-828BF11740DC}"/>
              </a:ext>
            </a:extLst>
          </p:cNvPr>
          <p:cNvSpPr txBox="1"/>
          <p:nvPr/>
        </p:nvSpPr>
        <p:spPr>
          <a:xfrm>
            <a:off x="1024535" y="1563158"/>
            <a:ext cx="9477896"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solidFill>
                  <a:srgbClr val="121619"/>
                </a:solidFill>
                <a:latin typeface="Century Gothic" panose="020B0502020202020204" pitchFamily="34" charset="0"/>
              </a:rPr>
              <a:t>The first image shows the geographic distribution of the launch sites on a global map.</a:t>
            </a:r>
          </a:p>
          <a:p>
            <a:pPr marL="342900" indent="-342900">
              <a:buFont typeface="Arial" panose="020B0604020202020204" pitchFamily="34" charset="0"/>
              <a:buChar char="•"/>
            </a:pPr>
            <a:r>
              <a:rPr lang="en-US" sz="2400" dirty="0">
                <a:solidFill>
                  <a:srgbClr val="121619"/>
                </a:solidFill>
                <a:latin typeface="Century Gothic" panose="020B0502020202020204" pitchFamily="34" charset="0"/>
              </a:rPr>
              <a:t>The second image highlights, using colored labels, the number of successful launches (in green) and failed launches (in red), along with their corresponding locations.</a:t>
            </a:r>
          </a:p>
          <a:p>
            <a:pPr marL="342900" indent="-342900">
              <a:buFont typeface="Arial" panose="020B0604020202020204" pitchFamily="34" charset="0"/>
              <a:buChar char="•"/>
            </a:pPr>
            <a:r>
              <a:rPr lang="en-US" sz="2400" dirty="0">
                <a:solidFill>
                  <a:srgbClr val="121619"/>
                </a:solidFill>
                <a:latin typeface="Century Gothic" panose="020B0502020202020204" pitchFamily="34" charset="0"/>
              </a:rPr>
              <a:t>We can also observe that all launch sites are positioned near coastlines and railway infrastructure, while remaining distant from major cities and highways.</a:t>
            </a:r>
          </a:p>
          <a:p>
            <a:endParaRPr lang="en-US" sz="2200" dirty="0">
              <a:solidFill>
                <a:schemeClr val="bg1"/>
              </a:solidFill>
              <a:latin typeface="Century Gothic" panose="020B0502020202020204" pitchFamily="34" charset="0"/>
            </a:endParaRPr>
          </a:p>
          <a:p>
            <a:r>
              <a:rPr lang="en-US" sz="2200" dirty="0">
                <a:solidFill>
                  <a:schemeClr val="bg1"/>
                </a:solidFill>
                <a:latin typeface="Century Gothic" panose="020B0502020202020204" pitchFamily="34" charset="0"/>
                <a:ea typeface="+mn-lt"/>
                <a:cs typeface="+mn-lt"/>
              </a:rPr>
              <a:t>References:</a:t>
            </a:r>
            <a:endParaRPr lang="en-US" dirty="0">
              <a:solidFill>
                <a:schemeClr val="bg1"/>
              </a:solidFill>
              <a:latin typeface="Century Gothic" panose="020B0502020202020204" pitchFamily="34" charset="0"/>
              <a:ea typeface="+mn-lt"/>
              <a:cs typeface="+mn-lt"/>
            </a:endParaRPr>
          </a:p>
          <a:p>
            <a:r>
              <a:rPr lang="en-US" sz="2200" b="1" dirty="0">
                <a:solidFill>
                  <a:schemeClr val="bg1"/>
                </a:solidFill>
                <a:latin typeface="Century Gothic" panose="020B0502020202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200" b="1" dirty="0">
              <a:solidFill>
                <a:schemeClr val="bg1"/>
              </a:solidFill>
              <a:latin typeface="Century Gothic" panose="020B0502020202020204" pitchFamily="34" charset="0"/>
              <a:hlinkClick r:id="rId3">
                <a:extLst>
                  <a:ext uri="{A12FA001-AC4F-418D-AE19-62706E023703}">
                    <ahyp:hlinkClr xmlns:ahyp="http://schemas.microsoft.com/office/drawing/2018/hyperlinkcolor" val="tx"/>
                  </a:ext>
                </a:extLst>
              </a:hlinkClick>
            </a:endParaRPr>
          </a:p>
          <a:p>
            <a:endParaRPr lang="en-US" sz="2200" dirty="0">
              <a:solidFill>
                <a:schemeClr val="bg1"/>
              </a:solidFill>
              <a:latin typeface="Abadi"/>
            </a:endParaRPr>
          </a:p>
        </p:txBody>
      </p:sp>
    </p:spTree>
    <p:extLst>
      <p:ext uri="{BB962C8B-B14F-4D97-AF65-F5344CB8AC3E}">
        <p14:creationId xmlns:p14="http://schemas.microsoft.com/office/powerpoint/2010/main" val="435656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208985" cy="369332"/>
          </a:xfrm>
          <a:prstGeom prst="rect">
            <a:avLst/>
          </a:prstGeom>
          <a:solidFill>
            <a:srgbClr val="0948CB"/>
          </a:solidFill>
        </p:spPr>
        <p:txBody>
          <a:bodyPr wrap="none" lIns="91440" tIns="45720" rIns="91440" bIns="45720" rtlCol="0" anchor="t">
            <a:spAutoFit/>
          </a:bodyPr>
          <a:lstStyle/>
          <a:p>
            <a:r>
              <a:rPr lang="en-US" dirty="0"/>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FD9F9A55-A76E-4F89-FC70-70A559271964}"/>
              </a:ext>
            </a:extLst>
          </p:cNvPr>
          <p:cNvSpPr txBox="1"/>
          <p:nvPr/>
        </p:nvSpPr>
        <p:spPr>
          <a:xfrm>
            <a:off x="625116" y="1716803"/>
            <a:ext cx="10942044" cy="359688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nSpc>
                <a:spcPct val="90000"/>
              </a:lnSpc>
              <a:spcBef>
                <a:spcPts val="1000"/>
              </a:spcBef>
              <a:buFont typeface="Arial" panose="020B0604020202020204" pitchFamily="34" charset="0"/>
              <a:buChar char="•"/>
            </a:pPr>
            <a:r>
              <a:rPr lang="en-US" dirty="0">
                <a:solidFill>
                  <a:schemeClr val="bg1"/>
                </a:solidFill>
                <a:latin typeface="Abadi"/>
              </a:rPr>
              <a:t>SpaceX has transformed the aerospace industry through the development of its reusable Falcon 9 launch system. It can cut launch costs from more than $165 million to roughly $62 million. This breakthrough in reusability delivers significant economic and technological benefits.</a:t>
            </a:r>
          </a:p>
          <a:p>
            <a:pPr marL="285750" indent="-285750">
              <a:lnSpc>
                <a:spcPct val="90000"/>
              </a:lnSpc>
              <a:spcBef>
                <a:spcPts val="1000"/>
              </a:spcBef>
              <a:buFont typeface="Arial" panose="020B0604020202020204" pitchFamily="34" charset="0"/>
              <a:buChar char="•"/>
            </a:pPr>
            <a:endParaRPr lang="en-US" dirty="0">
              <a:solidFill>
                <a:schemeClr val="bg1"/>
              </a:solidFill>
              <a:latin typeface="Abadi"/>
            </a:endParaRPr>
          </a:p>
          <a:p>
            <a:pPr marL="285750" indent="-285750">
              <a:lnSpc>
                <a:spcPct val="90000"/>
              </a:lnSpc>
              <a:spcBef>
                <a:spcPts val="1000"/>
              </a:spcBef>
              <a:buFont typeface="Arial" panose="020B0604020202020204" pitchFamily="34" charset="0"/>
              <a:buChar char="•"/>
            </a:pPr>
            <a:r>
              <a:rPr lang="en-US" dirty="0">
                <a:solidFill>
                  <a:schemeClr val="bg1"/>
                </a:solidFill>
                <a:latin typeface="Abadi"/>
              </a:rPr>
              <a:t>Accurately predicting the landing success of the Falcon 9 first stage is crucial for mission planning and cost estimation, and it provides valuable insights for stakeholders involved in space operations, logistics, and investment.</a:t>
            </a:r>
          </a:p>
          <a:p>
            <a:pPr marL="285750" indent="-285750">
              <a:lnSpc>
                <a:spcPct val="90000"/>
              </a:lnSpc>
              <a:spcBef>
                <a:spcPts val="1000"/>
              </a:spcBef>
              <a:buFont typeface="Arial" panose="020B0604020202020204" pitchFamily="34" charset="0"/>
              <a:buChar char="•"/>
            </a:pPr>
            <a:endParaRPr lang="en-US" dirty="0">
              <a:solidFill>
                <a:schemeClr val="bg1"/>
              </a:solidFill>
              <a:latin typeface="Abadi"/>
            </a:endParaRPr>
          </a:p>
          <a:p>
            <a:pPr marL="285750" indent="-285750">
              <a:lnSpc>
                <a:spcPct val="90000"/>
              </a:lnSpc>
              <a:spcBef>
                <a:spcPts val="1000"/>
              </a:spcBef>
              <a:buFont typeface="Arial" panose="020B0604020202020204" pitchFamily="34" charset="0"/>
              <a:buChar char="•"/>
            </a:pPr>
            <a:r>
              <a:rPr lang="en-US" dirty="0">
                <a:solidFill>
                  <a:schemeClr val="bg1"/>
                </a:solidFill>
                <a:latin typeface="Abadi"/>
              </a:rPr>
              <a:t>This project aims to develop a machine learning model that forecasts landing outcomes by gathering data from an API, specifically the SpaceX REST API. By applying the complete data science workflow—data acquisition, preprocessing, exploratory analysis, and predictive modeling—we identify the key drivers of successful landings and deliver a practical, data‑driven tool for the aerospace sector.</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extBox 8">
            <a:extLst>
              <a:ext uri="{FF2B5EF4-FFF2-40B4-BE49-F238E27FC236}">
                <a16:creationId xmlns:a16="http://schemas.microsoft.com/office/drawing/2014/main" id="{7F1FB1C6-9276-E486-D79E-992F8D32447C}"/>
              </a:ext>
            </a:extLst>
          </p:cNvPr>
          <p:cNvSpPr txBox="1"/>
          <p:nvPr/>
        </p:nvSpPr>
        <p:spPr>
          <a:xfrm>
            <a:off x="685800" y="5650338"/>
            <a:ext cx="1093782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619"/>
                </a:solidFill>
              </a:rPr>
              <a:t>We observe that KSC LC‑39A leads with a 41.7% success rate, </a:t>
            </a:r>
          </a:p>
          <a:p>
            <a:r>
              <a:rPr lang="en-US" sz="2400" dirty="0">
                <a:solidFill>
                  <a:srgbClr val="121619"/>
                </a:solidFill>
              </a:rPr>
              <a:t>while CCAFS SLC‑40 has the lowest performance at just 12.5%.</a:t>
            </a:r>
            <a:endParaRPr lang="en-US" dirty="0">
              <a:solidFill>
                <a:srgbClr val="121619"/>
              </a:solidFill>
              <a:latin typeface="Century Gothic" panose="020B0502020202020204"/>
            </a:endParaRPr>
          </a:p>
        </p:txBody>
      </p:sp>
      <p:pic>
        <p:nvPicPr>
          <p:cNvPr id="5" name="Picture 4">
            <a:extLst>
              <a:ext uri="{FF2B5EF4-FFF2-40B4-BE49-F238E27FC236}">
                <a16:creationId xmlns:a16="http://schemas.microsoft.com/office/drawing/2014/main" id="{CF149BB7-9BD7-97FE-703F-942C28F9FF06}"/>
              </a:ext>
            </a:extLst>
          </p:cNvPr>
          <p:cNvPicPr>
            <a:picLocks noChangeAspect="1"/>
          </p:cNvPicPr>
          <p:nvPr/>
        </p:nvPicPr>
        <p:blipFill>
          <a:blip r:embed="rId2"/>
          <a:srcRect t="18247" r="2405" b="8623"/>
          <a:stretch>
            <a:fillRect/>
          </a:stretch>
        </p:blipFill>
        <p:spPr>
          <a:xfrm>
            <a:off x="549027" y="1082739"/>
            <a:ext cx="11093946" cy="4417995"/>
          </a:xfrm>
          <a:prstGeom prst="rect">
            <a:avLst/>
          </a:prstGeom>
        </p:spPr>
      </p:pic>
      <p:pic>
        <p:nvPicPr>
          <p:cNvPr id="7" name="Picture 6">
            <a:extLst>
              <a:ext uri="{FF2B5EF4-FFF2-40B4-BE49-F238E27FC236}">
                <a16:creationId xmlns:a16="http://schemas.microsoft.com/office/drawing/2014/main" id="{BD71A96B-F1C2-E5F4-6D4E-4D5FCF14CCF5}"/>
              </a:ext>
            </a:extLst>
          </p:cNvPr>
          <p:cNvPicPr>
            <a:picLocks noChangeAspect="1"/>
          </p:cNvPicPr>
          <p:nvPr/>
        </p:nvPicPr>
        <p:blipFill>
          <a:blip r:embed="rId3"/>
          <a:stretch>
            <a:fillRect/>
          </a:stretch>
        </p:blipFill>
        <p:spPr>
          <a:xfrm>
            <a:off x="0" y="212706"/>
            <a:ext cx="12192000" cy="63709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6" name="TextBox 5">
            <a:extLst>
              <a:ext uri="{FF2B5EF4-FFF2-40B4-BE49-F238E27FC236}">
                <a16:creationId xmlns:a16="http://schemas.microsoft.com/office/drawing/2014/main" id="{0EF842FB-D821-F655-2614-7DDDE9783530}"/>
              </a:ext>
            </a:extLst>
          </p:cNvPr>
          <p:cNvSpPr txBox="1"/>
          <p:nvPr/>
        </p:nvSpPr>
        <p:spPr>
          <a:xfrm>
            <a:off x="789271" y="4675875"/>
            <a:ext cx="1101130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121619"/>
                </a:solidFill>
                <a:latin typeface="Abadi"/>
                <a:ea typeface="+mn-lt"/>
                <a:cs typeface="+mn-lt"/>
              </a:rPr>
              <a:t>The pie chart for launch site KSC LC‑39A shows a launch success rate of nearly 77%, with 10 successful and only 3 failed landings.</a:t>
            </a:r>
          </a:p>
        </p:txBody>
      </p:sp>
      <p:pic>
        <p:nvPicPr>
          <p:cNvPr id="9" name="Picture 8">
            <a:extLst>
              <a:ext uri="{FF2B5EF4-FFF2-40B4-BE49-F238E27FC236}">
                <a16:creationId xmlns:a16="http://schemas.microsoft.com/office/drawing/2014/main" id="{8A743BA4-E3D0-24D0-B794-608AB6ECAE12}"/>
              </a:ext>
            </a:extLst>
          </p:cNvPr>
          <p:cNvPicPr>
            <a:picLocks noChangeAspect="1"/>
          </p:cNvPicPr>
          <p:nvPr/>
        </p:nvPicPr>
        <p:blipFill>
          <a:blip r:embed="rId2"/>
          <a:stretch>
            <a:fillRect/>
          </a:stretch>
        </p:blipFill>
        <p:spPr>
          <a:xfrm>
            <a:off x="0" y="849802"/>
            <a:ext cx="12192000" cy="3535420"/>
          </a:xfrm>
          <a:prstGeom prst="rect">
            <a:avLst/>
          </a:prstGeom>
        </p:spPr>
      </p:pic>
      <p:sp>
        <p:nvSpPr>
          <p:cNvPr id="10" name="TextBox 9">
            <a:extLst>
              <a:ext uri="{FF2B5EF4-FFF2-40B4-BE49-F238E27FC236}">
                <a16:creationId xmlns:a16="http://schemas.microsoft.com/office/drawing/2014/main" id="{860F77F6-C05C-B7E9-FB61-E34AB0EED464}"/>
              </a:ext>
            </a:extLst>
          </p:cNvPr>
          <p:cNvSpPr txBox="1"/>
          <p:nvPr/>
        </p:nvSpPr>
        <p:spPr>
          <a:xfrm>
            <a:off x="147782" y="230909"/>
            <a:ext cx="11887200" cy="646331"/>
          </a:xfrm>
          <a:prstGeom prst="rect">
            <a:avLst/>
          </a:prstGeom>
          <a:noFill/>
        </p:spPr>
        <p:txBody>
          <a:bodyPr wrap="square" rtlCol="0">
            <a:spAutoFit/>
          </a:bodyPr>
          <a:lstStyle/>
          <a:p>
            <a:pPr algn="ctr"/>
            <a:r>
              <a:rPr lang="en-US" sz="3600" dirty="0">
                <a:solidFill>
                  <a:srgbClr val="0B49CB"/>
                </a:solidFill>
                <a:latin typeface="Abadi"/>
                <a:ea typeface="+mn-lt"/>
                <a:cs typeface="+mn-lt"/>
              </a:rPr>
              <a:t>KSC LC‑39A</a:t>
            </a:r>
            <a:endParaRPr lang="en-US" sz="3600" dirty="0">
              <a:solidFill>
                <a:srgbClr val="0B49CB"/>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7" name="TextBox 6">
            <a:extLst>
              <a:ext uri="{FF2B5EF4-FFF2-40B4-BE49-F238E27FC236}">
                <a16:creationId xmlns:a16="http://schemas.microsoft.com/office/drawing/2014/main" id="{86386ECF-86BF-8AC6-7FBF-37078E9B8442}"/>
              </a:ext>
            </a:extLst>
          </p:cNvPr>
          <p:cNvSpPr txBox="1"/>
          <p:nvPr/>
        </p:nvSpPr>
        <p:spPr>
          <a:xfrm>
            <a:off x="702639" y="4602908"/>
            <a:ext cx="103625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121619"/>
                </a:solidFill>
              </a:rPr>
              <a:t>The data does not indicate a strong link between payload weight and success rate. Successes are more frequent in the “FT” and “B5” versions, whereas “v1.0” and “v1.1” show higher failure counts. </a:t>
            </a:r>
          </a:p>
          <a:p>
            <a:r>
              <a:rPr lang="en-US" dirty="0">
                <a:solidFill>
                  <a:srgbClr val="121619"/>
                </a:solidFill>
              </a:rPr>
              <a:t>Even very heavy payloads—up to 10,000 kg—have been launched successfully.</a:t>
            </a:r>
            <a:endParaRPr lang="en-US" dirty="0">
              <a:solidFill>
                <a:srgbClr val="121619"/>
              </a:solidFill>
              <a:latin typeface="Abadi"/>
            </a:endParaRPr>
          </a:p>
        </p:txBody>
      </p:sp>
      <p:pic>
        <p:nvPicPr>
          <p:cNvPr id="9" name="Picture 8">
            <a:extLst>
              <a:ext uri="{FF2B5EF4-FFF2-40B4-BE49-F238E27FC236}">
                <a16:creationId xmlns:a16="http://schemas.microsoft.com/office/drawing/2014/main" id="{F2105976-EE2E-DEAF-B76C-3F1051FD7D2B}"/>
              </a:ext>
            </a:extLst>
          </p:cNvPr>
          <p:cNvPicPr>
            <a:picLocks noChangeAspect="1"/>
          </p:cNvPicPr>
          <p:nvPr/>
        </p:nvPicPr>
        <p:blipFill>
          <a:blip r:embed="rId2"/>
          <a:stretch>
            <a:fillRect/>
          </a:stretch>
        </p:blipFill>
        <p:spPr>
          <a:xfrm>
            <a:off x="1394961" y="980949"/>
            <a:ext cx="8414057" cy="3446992"/>
          </a:xfrm>
          <a:prstGeom prst="rect">
            <a:avLst/>
          </a:prstGeom>
        </p:spPr>
      </p:pic>
      <p:sp>
        <p:nvSpPr>
          <p:cNvPr id="10" name="TextBox 9">
            <a:extLst>
              <a:ext uri="{FF2B5EF4-FFF2-40B4-BE49-F238E27FC236}">
                <a16:creationId xmlns:a16="http://schemas.microsoft.com/office/drawing/2014/main" id="{1FBF10C6-FA8F-EFAD-A7E1-ECA3EFF54C58}"/>
              </a:ext>
            </a:extLst>
          </p:cNvPr>
          <p:cNvSpPr txBox="1"/>
          <p:nvPr/>
        </p:nvSpPr>
        <p:spPr>
          <a:xfrm>
            <a:off x="147782" y="230909"/>
            <a:ext cx="11887200" cy="646331"/>
          </a:xfrm>
          <a:prstGeom prst="rect">
            <a:avLst/>
          </a:prstGeom>
          <a:noFill/>
        </p:spPr>
        <p:txBody>
          <a:bodyPr wrap="square" rtlCol="0">
            <a:spAutoFit/>
          </a:bodyPr>
          <a:lstStyle/>
          <a:p>
            <a:pPr algn="ctr"/>
            <a:r>
              <a:rPr lang="en-US" sz="3600" dirty="0">
                <a:solidFill>
                  <a:srgbClr val="0B49CB"/>
                </a:solidFill>
                <a:latin typeface="Abadi" panose="020B0604020104020204" pitchFamily="34" charset="0"/>
              </a:rPr>
              <a:t>Payload vs. Launch Outcome</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22844" y="2551210"/>
            <a:ext cx="1208985" cy="369332"/>
          </a:xfrm>
          <a:prstGeom prst="rect">
            <a:avLst/>
          </a:prstGeom>
          <a:solidFill>
            <a:srgbClr val="0948CB"/>
          </a:solidFill>
        </p:spPr>
        <p:txBody>
          <a:bodyPr wrap="none" lIns="91440" tIns="45720" rIns="91440" bIns="45720" rtlCol="0" anchor="t">
            <a:spAutoFit/>
          </a:bodyPr>
          <a:lstStyle/>
          <a:p>
            <a:r>
              <a:rPr lang="en-US" dirty="0"/>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727AA784-19B7-3981-2625-8DFA1EC91AC4}"/>
              </a:ext>
            </a:extLst>
          </p:cNvPr>
          <p:cNvSpPr txBox="1"/>
          <p:nvPr/>
        </p:nvSpPr>
        <p:spPr>
          <a:xfrm>
            <a:off x="1093630" y="4437928"/>
            <a:ext cx="1019198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lumMod val="95000"/>
                    <a:lumOff val="5000"/>
                  </a:schemeClr>
                </a:solidFill>
              </a:rPr>
              <a:t>From the test set, we can see that Logistic Regression, Support Vector Machines (SVM), and Decision Tree all achieve similar performance at around 83% accuracy, while the K-Nearest Neighbor (KNN) model trails slightly with 78%.</a:t>
            </a:r>
          </a:p>
          <a:p>
            <a:endParaRPr lang="en-US" dirty="0">
              <a:solidFill>
                <a:schemeClr val="bg1">
                  <a:lumMod val="95000"/>
                  <a:lumOff val="5000"/>
                </a:schemeClr>
              </a:solidFill>
            </a:endParaRPr>
          </a:p>
          <a:p>
            <a:r>
              <a:rPr lang="en-US" dirty="0">
                <a:solidFill>
                  <a:schemeClr val="bg1">
                    <a:lumMod val="95000"/>
                    <a:lumOff val="5000"/>
                  </a:schemeClr>
                </a:solidFill>
              </a:rPr>
              <a:t>However, when evaluating the full dataset, the differences become more pronounced. Logistic Regression performs the best with an accuracy of 93%, followed by SVM at 87%, the Decision Tree at 84%, and KNN at 83%.</a:t>
            </a:r>
            <a:endParaRPr lang="en-US" dirty="0">
              <a:solidFill>
                <a:schemeClr val="bg1">
                  <a:lumMod val="95000"/>
                  <a:lumOff val="5000"/>
                </a:schemeClr>
              </a:solidFill>
              <a:effectLst/>
            </a:endParaRPr>
          </a:p>
        </p:txBody>
      </p:sp>
      <p:sp>
        <p:nvSpPr>
          <p:cNvPr id="7" name="TextBox 6">
            <a:extLst>
              <a:ext uri="{FF2B5EF4-FFF2-40B4-BE49-F238E27FC236}">
                <a16:creationId xmlns:a16="http://schemas.microsoft.com/office/drawing/2014/main" id="{E0C1FE74-A7DF-1E0B-6E44-C89D56BE80C9}"/>
              </a:ext>
            </a:extLst>
          </p:cNvPr>
          <p:cNvSpPr txBox="1"/>
          <p:nvPr/>
        </p:nvSpPr>
        <p:spPr>
          <a:xfrm>
            <a:off x="5245767" y="2637322"/>
            <a:ext cx="1058779" cy="923330"/>
          </a:xfrm>
          <a:prstGeom prst="rect">
            <a:avLst/>
          </a:prstGeom>
          <a:noFill/>
        </p:spPr>
        <p:txBody>
          <a:bodyPr wrap="square" rtlCol="0">
            <a:spAutoFit/>
          </a:bodyPr>
          <a:lstStyle/>
          <a:p>
            <a:r>
              <a:rPr lang="en-US" sz="1200" b="1" dirty="0">
                <a:solidFill>
                  <a:srgbClr val="F2F2F2"/>
                </a:solidFill>
              </a:rPr>
              <a:t>Logistic Regression</a:t>
            </a:r>
          </a:p>
          <a:p>
            <a:r>
              <a:rPr lang="en-US" sz="1200" b="1" dirty="0">
                <a:solidFill>
                  <a:srgbClr val="F2F2F2"/>
                </a:solidFill>
              </a:rPr>
              <a:t>83%</a:t>
            </a:r>
          </a:p>
          <a:p>
            <a:endParaRPr lang="en-US" dirty="0"/>
          </a:p>
        </p:txBody>
      </p:sp>
      <p:sp>
        <p:nvSpPr>
          <p:cNvPr id="8" name="TextBox 7">
            <a:extLst>
              <a:ext uri="{FF2B5EF4-FFF2-40B4-BE49-F238E27FC236}">
                <a16:creationId xmlns:a16="http://schemas.microsoft.com/office/drawing/2014/main" id="{3C2841CB-AB35-9256-FCE9-1E3D5DDF92A7}"/>
              </a:ext>
            </a:extLst>
          </p:cNvPr>
          <p:cNvSpPr txBox="1"/>
          <p:nvPr/>
        </p:nvSpPr>
        <p:spPr>
          <a:xfrm>
            <a:off x="6762015" y="2637322"/>
            <a:ext cx="1058779" cy="1200329"/>
          </a:xfrm>
          <a:prstGeom prst="rect">
            <a:avLst/>
          </a:prstGeom>
          <a:noFill/>
        </p:spPr>
        <p:txBody>
          <a:bodyPr wrap="square" rtlCol="0">
            <a:spAutoFit/>
          </a:bodyPr>
          <a:lstStyle/>
          <a:p>
            <a:r>
              <a:rPr lang="en-US" sz="1200" b="1" dirty="0">
                <a:solidFill>
                  <a:srgbClr val="F2F2F2"/>
                </a:solidFill>
              </a:rPr>
              <a:t>Support Vector Machines (SVMs) </a:t>
            </a:r>
          </a:p>
          <a:p>
            <a:r>
              <a:rPr lang="en-US" sz="1200" b="1" dirty="0">
                <a:solidFill>
                  <a:srgbClr val="F2F2F2"/>
                </a:solidFill>
              </a:rPr>
              <a:t>83%</a:t>
            </a:r>
          </a:p>
          <a:p>
            <a:endParaRPr lang="en-US" sz="1200" b="1" dirty="0">
              <a:solidFill>
                <a:srgbClr val="F2F2F2"/>
              </a:solidFill>
            </a:endParaRPr>
          </a:p>
        </p:txBody>
      </p:sp>
      <p:sp>
        <p:nvSpPr>
          <p:cNvPr id="10" name="TextBox 9">
            <a:extLst>
              <a:ext uri="{FF2B5EF4-FFF2-40B4-BE49-F238E27FC236}">
                <a16:creationId xmlns:a16="http://schemas.microsoft.com/office/drawing/2014/main" id="{A1A0A180-59D4-AE4C-D57C-DF0ECE4663FB}"/>
              </a:ext>
            </a:extLst>
          </p:cNvPr>
          <p:cNvSpPr txBox="1"/>
          <p:nvPr/>
        </p:nvSpPr>
        <p:spPr>
          <a:xfrm>
            <a:off x="8189494" y="2637322"/>
            <a:ext cx="1058779" cy="1107996"/>
          </a:xfrm>
          <a:prstGeom prst="rect">
            <a:avLst/>
          </a:prstGeom>
          <a:noFill/>
        </p:spPr>
        <p:txBody>
          <a:bodyPr wrap="square" rtlCol="0">
            <a:spAutoFit/>
          </a:bodyPr>
          <a:lstStyle/>
          <a:p>
            <a:r>
              <a:rPr lang="en-US" sz="1200" b="1" dirty="0">
                <a:solidFill>
                  <a:srgbClr val="F2F2F2"/>
                </a:solidFill>
              </a:rPr>
              <a:t>Decision Tree</a:t>
            </a:r>
          </a:p>
          <a:p>
            <a:r>
              <a:rPr lang="en-US" sz="1200" b="1" dirty="0">
                <a:solidFill>
                  <a:srgbClr val="F2F2F2"/>
                </a:solidFill>
              </a:rPr>
              <a:t>83%</a:t>
            </a:r>
          </a:p>
          <a:p>
            <a:endParaRPr lang="en-US" sz="1200" b="1" dirty="0">
              <a:solidFill>
                <a:srgbClr val="F2F2F2"/>
              </a:solidFill>
            </a:endParaRPr>
          </a:p>
          <a:p>
            <a:endParaRPr lang="en-US" dirty="0"/>
          </a:p>
        </p:txBody>
      </p:sp>
      <p:sp>
        <p:nvSpPr>
          <p:cNvPr id="11" name="TextBox 10">
            <a:extLst>
              <a:ext uri="{FF2B5EF4-FFF2-40B4-BE49-F238E27FC236}">
                <a16:creationId xmlns:a16="http://schemas.microsoft.com/office/drawing/2014/main" id="{BBF960C1-EB66-AF56-3CC1-6AF6F25713E5}"/>
              </a:ext>
            </a:extLst>
          </p:cNvPr>
          <p:cNvSpPr txBox="1"/>
          <p:nvPr/>
        </p:nvSpPr>
        <p:spPr>
          <a:xfrm>
            <a:off x="9779934" y="2606842"/>
            <a:ext cx="1058779" cy="954107"/>
          </a:xfrm>
          <a:prstGeom prst="rect">
            <a:avLst/>
          </a:prstGeom>
          <a:noFill/>
        </p:spPr>
        <p:txBody>
          <a:bodyPr wrap="square" rtlCol="0">
            <a:spAutoFit/>
          </a:bodyPr>
          <a:lstStyle/>
          <a:p>
            <a:r>
              <a:rPr lang="en-US" sz="1200" b="1" dirty="0">
                <a:solidFill>
                  <a:srgbClr val="F2F2F2"/>
                </a:solidFill>
              </a:rPr>
              <a:t>K-Nearest-Neighbor</a:t>
            </a:r>
          </a:p>
          <a:p>
            <a:r>
              <a:rPr lang="en-US" sz="1200" b="1" dirty="0">
                <a:solidFill>
                  <a:srgbClr val="F2F2F2"/>
                </a:solidFill>
              </a:rPr>
              <a:t>77.8%</a:t>
            </a:r>
          </a:p>
          <a:p>
            <a:endParaRPr lang="en-US" dirty="0"/>
          </a:p>
        </p:txBody>
      </p:sp>
      <p:pic>
        <p:nvPicPr>
          <p:cNvPr id="15" name="Picture 14">
            <a:extLst>
              <a:ext uri="{FF2B5EF4-FFF2-40B4-BE49-F238E27FC236}">
                <a16:creationId xmlns:a16="http://schemas.microsoft.com/office/drawing/2014/main" id="{6BD9465C-5A94-5C13-D8BA-13FF06FF9553}"/>
              </a:ext>
            </a:extLst>
          </p:cNvPr>
          <p:cNvPicPr>
            <a:picLocks noChangeAspect="1"/>
          </p:cNvPicPr>
          <p:nvPr/>
        </p:nvPicPr>
        <p:blipFill>
          <a:blip r:embed="rId3"/>
          <a:stretch>
            <a:fillRect/>
          </a:stretch>
        </p:blipFill>
        <p:spPr>
          <a:xfrm>
            <a:off x="6237304" y="1338330"/>
            <a:ext cx="4999805" cy="3110478"/>
          </a:xfrm>
          <a:prstGeom prst="rect">
            <a:avLst/>
          </a:prstGeom>
        </p:spPr>
      </p:pic>
      <p:pic>
        <p:nvPicPr>
          <p:cNvPr id="17" name="Picture 16">
            <a:extLst>
              <a:ext uri="{FF2B5EF4-FFF2-40B4-BE49-F238E27FC236}">
                <a16:creationId xmlns:a16="http://schemas.microsoft.com/office/drawing/2014/main" id="{E3F01200-0558-5884-8530-565EFD5A7BF8}"/>
              </a:ext>
            </a:extLst>
          </p:cNvPr>
          <p:cNvPicPr>
            <a:picLocks noChangeAspect="1"/>
          </p:cNvPicPr>
          <p:nvPr/>
        </p:nvPicPr>
        <p:blipFill>
          <a:blip r:embed="rId4"/>
          <a:stretch>
            <a:fillRect/>
          </a:stretch>
        </p:blipFill>
        <p:spPr>
          <a:xfrm>
            <a:off x="829618" y="1338330"/>
            <a:ext cx="4859040" cy="311047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968068C-F04A-1187-F2B3-14820F2D7BC8}"/>
              </a:ext>
            </a:extLst>
          </p:cNvPr>
          <p:cNvPicPr>
            <a:picLocks noChangeAspect="1"/>
          </p:cNvPicPr>
          <p:nvPr/>
        </p:nvPicPr>
        <p:blipFill>
          <a:blip r:embed="rId4"/>
          <a:srcRect t="3148"/>
          <a:stretch>
            <a:fillRect/>
          </a:stretch>
        </p:blipFill>
        <p:spPr>
          <a:xfrm>
            <a:off x="267720" y="1377550"/>
            <a:ext cx="2680289" cy="2563579"/>
          </a:xfrm>
          <a:prstGeom prst="rect">
            <a:avLst/>
          </a:prstGeom>
        </p:spPr>
      </p:pic>
      <p:pic>
        <p:nvPicPr>
          <p:cNvPr id="8" name="Picture 7">
            <a:extLst>
              <a:ext uri="{FF2B5EF4-FFF2-40B4-BE49-F238E27FC236}">
                <a16:creationId xmlns:a16="http://schemas.microsoft.com/office/drawing/2014/main" id="{96B905A6-1B9B-2542-E5E9-BAD49D5C6077}"/>
              </a:ext>
            </a:extLst>
          </p:cNvPr>
          <p:cNvPicPr>
            <a:picLocks noChangeAspect="1"/>
          </p:cNvPicPr>
          <p:nvPr/>
        </p:nvPicPr>
        <p:blipFill>
          <a:blip r:embed="rId5"/>
          <a:stretch>
            <a:fillRect/>
          </a:stretch>
        </p:blipFill>
        <p:spPr>
          <a:xfrm>
            <a:off x="3347522" y="1377550"/>
            <a:ext cx="2680289" cy="2608534"/>
          </a:xfrm>
          <a:prstGeom prst="rect">
            <a:avLst/>
          </a:prstGeom>
        </p:spPr>
      </p:pic>
      <p:pic>
        <p:nvPicPr>
          <p:cNvPr id="11" name="Picture 10">
            <a:extLst>
              <a:ext uri="{FF2B5EF4-FFF2-40B4-BE49-F238E27FC236}">
                <a16:creationId xmlns:a16="http://schemas.microsoft.com/office/drawing/2014/main" id="{65E32BCB-4007-2283-F622-39DFB64D452F}"/>
              </a:ext>
            </a:extLst>
          </p:cNvPr>
          <p:cNvPicPr>
            <a:picLocks noChangeAspect="1"/>
          </p:cNvPicPr>
          <p:nvPr/>
        </p:nvPicPr>
        <p:blipFill>
          <a:blip r:embed="rId6"/>
          <a:stretch>
            <a:fillRect/>
          </a:stretch>
        </p:blipFill>
        <p:spPr>
          <a:xfrm>
            <a:off x="6353208" y="1377550"/>
            <a:ext cx="2680289" cy="2621565"/>
          </a:xfrm>
          <a:prstGeom prst="rect">
            <a:avLst/>
          </a:prstGeom>
        </p:spPr>
      </p:pic>
      <p:pic>
        <p:nvPicPr>
          <p:cNvPr id="13" name="Picture 12">
            <a:extLst>
              <a:ext uri="{FF2B5EF4-FFF2-40B4-BE49-F238E27FC236}">
                <a16:creationId xmlns:a16="http://schemas.microsoft.com/office/drawing/2014/main" id="{0D7396B8-5D13-125C-9AE3-4DF1331D32AF}"/>
              </a:ext>
            </a:extLst>
          </p:cNvPr>
          <p:cNvPicPr>
            <a:picLocks noChangeAspect="1"/>
          </p:cNvPicPr>
          <p:nvPr/>
        </p:nvPicPr>
        <p:blipFill>
          <a:blip r:embed="rId7"/>
          <a:stretch>
            <a:fillRect/>
          </a:stretch>
        </p:blipFill>
        <p:spPr>
          <a:xfrm>
            <a:off x="9243991" y="1350152"/>
            <a:ext cx="2640197" cy="2635932"/>
          </a:xfrm>
          <a:prstGeom prst="rect">
            <a:avLst/>
          </a:prstGeom>
        </p:spPr>
      </p:pic>
      <p:sp>
        <p:nvSpPr>
          <p:cNvPr id="14" name="TextBox 13">
            <a:extLst>
              <a:ext uri="{FF2B5EF4-FFF2-40B4-BE49-F238E27FC236}">
                <a16:creationId xmlns:a16="http://schemas.microsoft.com/office/drawing/2014/main" id="{779985C0-3F8A-A2B2-91ED-4630816B4CEC}"/>
              </a:ext>
            </a:extLst>
          </p:cNvPr>
          <p:cNvSpPr txBox="1"/>
          <p:nvPr/>
        </p:nvSpPr>
        <p:spPr>
          <a:xfrm>
            <a:off x="377191" y="4114800"/>
            <a:ext cx="2434590" cy="2308324"/>
          </a:xfrm>
          <a:prstGeom prst="rect">
            <a:avLst/>
          </a:prstGeom>
          <a:noFill/>
        </p:spPr>
        <p:txBody>
          <a:bodyPr wrap="square" rtlCol="0">
            <a:spAutoFit/>
          </a:bodyPr>
          <a:lstStyle/>
          <a:p>
            <a:r>
              <a:rPr lang="en-US" sz="1400" b="1" dirty="0">
                <a:solidFill>
                  <a:schemeClr val="bg1">
                    <a:lumMod val="95000"/>
                    <a:lumOff val="5000"/>
                  </a:schemeClr>
                </a:solidFill>
              </a:rPr>
              <a:t>Logistic Regression</a:t>
            </a:r>
          </a:p>
          <a:p>
            <a:r>
              <a:rPr lang="en-US" sz="1400" dirty="0">
                <a:solidFill>
                  <a:schemeClr val="bg1">
                    <a:lumMod val="95000"/>
                    <a:lumOff val="5000"/>
                  </a:schemeClr>
                </a:solidFill>
              </a:rPr>
              <a:t>-Correctly predicted 11 out of 12 landings and 4 out of 5 non-landings.</a:t>
            </a:r>
          </a:p>
          <a:p>
            <a:r>
              <a:rPr lang="en-US" sz="1400" dirty="0">
                <a:solidFill>
                  <a:schemeClr val="bg1">
                    <a:lumMod val="95000"/>
                    <a:lumOff val="5000"/>
                  </a:schemeClr>
                </a:solidFill>
              </a:rPr>
              <a:t>-Accuracy: 83%</a:t>
            </a:r>
          </a:p>
          <a:p>
            <a:r>
              <a:rPr lang="ja-JP" altLang="en-US" sz="1400" dirty="0">
                <a:solidFill>
                  <a:schemeClr val="bg1">
                    <a:lumMod val="95000"/>
                    <a:lumOff val="5000"/>
                  </a:schemeClr>
                </a:solidFill>
              </a:rPr>
              <a:t>→</a:t>
            </a:r>
            <a:r>
              <a:rPr lang="en-US" sz="1400" dirty="0">
                <a:solidFill>
                  <a:schemeClr val="bg1">
                    <a:lumMod val="95000"/>
                    <a:lumOff val="5000"/>
                  </a:schemeClr>
                </a:solidFill>
              </a:rPr>
              <a:t>Best overall performance, with the most balanced results across both classes.</a:t>
            </a:r>
          </a:p>
          <a:p>
            <a:endParaRPr lang="en-US" dirty="0"/>
          </a:p>
        </p:txBody>
      </p:sp>
      <p:sp>
        <p:nvSpPr>
          <p:cNvPr id="15" name="TextBox 14">
            <a:extLst>
              <a:ext uri="{FF2B5EF4-FFF2-40B4-BE49-F238E27FC236}">
                <a16:creationId xmlns:a16="http://schemas.microsoft.com/office/drawing/2014/main" id="{3FC485E8-26C3-FC86-3324-4C51A364465E}"/>
              </a:ext>
            </a:extLst>
          </p:cNvPr>
          <p:cNvSpPr txBox="1"/>
          <p:nvPr/>
        </p:nvSpPr>
        <p:spPr>
          <a:xfrm>
            <a:off x="3347522" y="4141470"/>
            <a:ext cx="2434590" cy="2246769"/>
          </a:xfrm>
          <a:prstGeom prst="rect">
            <a:avLst/>
          </a:prstGeom>
          <a:noFill/>
        </p:spPr>
        <p:txBody>
          <a:bodyPr wrap="square" rtlCol="0">
            <a:spAutoFit/>
          </a:bodyPr>
          <a:lstStyle/>
          <a:p>
            <a:r>
              <a:rPr lang="en-US" sz="1400" b="1" dirty="0">
                <a:solidFill>
                  <a:schemeClr val="bg1">
                    <a:lumMod val="95000"/>
                    <a:lumOff val="5000"/>
                  </a:schemeClr>
                </a:solidFill>
              </a:rPr>
              <a:t>Support Vector Machines (SVMs) </a:t>
            </a:r>
          </a:p>
          <a:p>
            <a:r>
              <a:rPr lang="en-US" sz="1400" dirty="0">
                <a:solidFill>
                  <a:schemeClr val="bg1">
                    <a:lumMod val="95000"/>
                    <a:lumOff val="5000"/>
                  </a:schemeClr>
                </a:solidFill>
              </a:rPr>
              <a:t>-Predicted 11 out of 12 landings correctly, but only 2 out of 6 non-landings.</a:t>
            </a:r>
          </a:p>
          <a:p>
            <a:r>
              <a:rPr lang="en-US" sz="1400" dirty="0">
                <a:solidFill>
                  <a:schemeClr val="bg1">
                    <a:lumMod val="95000"/>
                    <a:lumOff val="5000"/>
                  </a:schemeClr>
                </a:solidFill>
              </a:rPr>
              <a:t>-Accuracy: 83%</a:t>
            </a:r>
          </a:p>
          <a:p>
            <a:r>
              <a:rPr lang="ja-JP" altLang="en-US" sz="1400" dirty="0">
                <a:solidFill>
                  <a:schemeClr val="bg1">
                    <a:lumMod val="95000"/>
                    <a:lumOff val="5000"/>
                  </a:schemeClr>
                </a:solidFill>
              </a:rPr>
              <a:t>→</a:t>
            </a:r>
            <a:r>
              <a:rPr lang="en-US" sz="1400" dirty="0">
                <a:solidFill>
                  <a:schemeClr val="bg1">
                    <a:lumMod val="95000"/>
                    <a:lumOff val="5000"/>
                  </a:schemeClr>
                </a:solidFill>
              </a:rPr>
              <a:t>Same accuracy performance with Logistic Regression</a:t>
            </a:r>
          </a:p>
        </p:txBody>
      </p:sp>
      <p:sp>
        <p:nvSpPr>
          <p:cNvPr id="16" name="TextBox 15">
            <a:extLst>
              <a:ext uri="{FF2B5EF4-FFF2-40B4-BE49-F238E27FC236}">
                <a16:creationId xmlns:a16="http://schemas.microsoft.com/office/drawing/2014/main" id="{0173429E-CD74-9E30-7718-2FA8F7590BF3}"/>
              </a:ext>
            </a:extLst>
          </p:cNvPr>
          <p:cNvSpPr txBox="1"/>
          <p:nvPr/>
        </p:nvSpPr>
        <p:spPr>
          <a:xfrm>
            <a:off x="6476057" y="4145578"/>
            <a:ext cx="2434590" cy="2308324"/>
          </a:xfrm>
          <a:prstGeom prst="rect">
            <a:avLst/>
          </a:prstGeom>
          <a:noFill/>
        </p:spPr>
        <p:txBody>
          <a:bodyPr wrap="square" rtlCol="0">
            <a:spAutoFit/>
          </a:bodyPr>
          <a:lstStyle/>
          <a:p>
            <a:r>
              <a:rPr lang="en-US" sz="1400" b="1" dirty="0">
                <a:solidFill>
                  <a:schemeClr val="bg1">
                    <a:lumMod val="95000"/>
                    <a:lumOff val="5000"/>
                  </a:schemeClr>
                </a:solidFill>
              </a:rPr>
              <a:t>Decision Tree</a:t>
            </a:r>
          </a:p>
          <a:p>
            <a:r>
              <a:rPr lang="en-US" sz="1400" dirty="0">
                <a:solidFill>
                  <a:schemeClr val="bg1">
                    <a:lumMod val="95000"/>
                    <a:lumOff val="5000"/>
                  </a:schemeClr>
                </a:solidFill>
              </a:rPr>
              <a:t>-Perfectly predicted all 12 landings, but misclassified 3 non-landings.</a:t>
            </a:r>
          </a:p>
          <a:p>
            <a:r>
              <a:rPr lang="en-US" sz="1400" dirty="0">
                <a:solidFill>
                  <a:schemeClr val="bg1">
                    <a:lumMod val="95000"/>
                    <a:lumOff val="5000"/>
                  </a:schemeClr>
                </a:solidFill>
              </a:rPr>
              <a:t>-Accuracy: 83%</a:t>
            </a:r>
          </a:p>
          <a:p>
            <a:r>
              <a:rPr lang="ja-JP" altLang="en-US" sz="1400" dirty="0">
                <a:solidFill>
                  <a:schemeClr val="bg1">
                    <a:lumMod val="95000"/>
                    <a:lumOff val="5000"/>
                  </a:schemeClr>
                </a:solidFill>
              </a:rPr>
              <a:t>→</a:t>
            </a:r>
            <a:r>
              <a:rPr lang="en-US" sz="1400" dirty="0">
                <a:solidFill>
                  <a:schemeClr val="bg1">
                    <a:lumMod val="95000"/>
                    <a:lumOff val="5000"/>
                  </a:schemeClr>
                </a:solidFill>
              </a:rPr>
              <a:t>High recall for landings, but lower precision due to under-predicting “did not land".</a:t>
            </a:r>
          </a:p>
          <a:p>
            <a:endParaRPr lang="en-US" dirty="0"/>
          </a:p>
        </p:txBody>
      </p:sp>
      <p:sp>
        <p:nvSpPr>
          <p:cNvPr id="17" name="TextBox 16">
            <a:extLst>
              <a:ext uri="{FF2B5EF4-FFF2-40B4-BE49-F238E27FC236}">
                <a16:creationId xmlns:a16="http://schemas.microsoft.com/office/drawing/2014/main" id="{F843EE98-9A9D-23A5-8A79-E4748F39FCC5}"/>
              </a:ext>
            </a:extLst>
          </p:cNvPr>
          <p:cNvSpPr txBox="1"/>
          <p:nvPr/>
        </p:nvSpPr>
        <p:spPr>
          <a:xfrm>
            <a:off x="9288184" y="4156710"/>
            <a:ext cx="2434590" cy="2462213"/>
          </a:xfrm>
          <a:prstGeom prst="rect">
            <a:avLst/>
          </a:prstGeom>
          <a:noFill/>
        </p:spPr>
        <p:txBody>
          <a:bodyPr wrap="square" rtlCol="0">
            <a:spAutoFit/>
          </a:bodyPr>
          <a:lstStyle/>
          <a:p>
            <a:r>
              <a:rPr lang="en-US" sz="1400" b="1" dirty="0">
                <a:solidFill>
                  <a:schemeClr val="bg1">
                    <a:lumMod val="95000"/>
                    <a:lumOff val="5000"/>
                  </a:schemeClr>
                </a:solidFill>
              </a:rPr>
              <a:t>K-Nearest-Neighbor</a:t>
            </a:r>
          </a:p>
          <a:p>
            <a:r>
              <a:rPr lang="en-US" sz="1400" dirty="0">
                <a:solidFill>
                  <a:schemeClr val="bg1">
                    <a:lumMod val="95000"/>
                    <a:lumOff val="5000"/>
                  </a:schemeClr>
                </a:solidFill>
              </a:rPr>
              <a:t>-Same performance as Decision Tree: 11 correct landings, 3 correct non-landings.</a:t>
            </a:r>
          </a:p>
          <a:p>
            <a:r>
              <a:rPr lang="en-US" sz="1400" dirty="0">
                <a:solidFill>
                  <a:schemeClr val="bg1">
                    <a:lumMod val="95000"/>
                    <a:lumOff val="5000"/>
                  </a:schemeClr>
                </a:solidFill>
              </a:rPr>
              <a:t>-Accuracy: 77.8%</a:t>
            </a:r>
          </a:p>
          <a:p>
            <a:r>
              <a:rPr lang="ja-JP" altLang="en-US" sz="1400" dirty="0">
                <a:solidFill>
                  <a:schemeClr val="bg1">
                    <a:lumMod val="95000"/>
                    <a:lumOff val="5000"/>
                  </a:schemeClr>
                </a:solidFill>
              </a:rPr>
              <a:t>→</a:t>
            </a:r>
            <a:r>
              <a:rPr lang="en-US" sz="1400" dirty="0">
                <a:solidFill>
                  <a:schemeClr val="bg1">
                    <a:lumMod val="95000"/>
                    <a:lumOff val="5000"/>
                  </a:schemeClr>
                </a:solidFill>
              </a:rPr>
              <a:t>Matches Logistic Regression and SVMs in accuracy but shows more confusion in non-landed cases.</a:t>
            </a: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ow to interpret a confusion matrix for a machine learning model">
            <a:extLst>
              <a:ext uri="{FF2B5EF4-FFF2-40B4-BE49-F238E27FC236}">
                <a16:creationId xmlns:a16="http://schemas.microsoft.com/office/drawing/2014/main" id="{860B6E95-8693-EE89-BAEA-FA135B4CF7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201" t="26299"/>
          <a:stretch>
            <a:fillRect/>
          </a:stretch>
        </p:blipFill>
        <p:spPr bwMode="auto">
          <a:xfrm>
            <a:off x="8120512" y="1280160"/>
            <a:ext cx="2770489" cy="25651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25B421DE-013D-DDA9-8FC3-86BAA518E71E}"/>
              </a:ext>
            </a:extLst>
          </p:cNvPr>
          <p:cNvGraphicFramePr/>
          <p:nvPr>
            <p:extLst>
              <p:ext uri="{D42A27DB-BD31-4B8C-83A1-F6EECF244321}">
                <p14:modId xmlns:p14="http://schemas.microsoft.com/office/powerpoint/2010/main" val="4134034692"/>
              </p:ext>
            </p:extLst>
          </p:nvPr>
        </p:nvGraphicFramePr>
        <p:xfrm>
          <a:off x="2032001" y="719667"/>
          <a:ext cx="5177321" cy="4400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6C29609-521A-98C9-5FE1-577833336B96}"/>
              </a:ext>
            </a:extLst>
          </p:cNvPr>
          <p:cNvSpPr txBox="1"/>
          <p:nvPr/>
        </p:nvSpPr>
        <p:spPr>
          <a:xfrm>
            <a:off x="3513756" y="5769001"/>
            <a:ext cx="2213810" cy="523220"/>
          </a:xfrm>
          <a:prstGeom prst="rect">
            <a:avLst/>
          </a:prstGeom>
          <a:solidFill>
            <a:srgbClr val="0B49CB"/>
          </a:solidFill>
        </p:spPr>
        <p:txBody>
          <a:bodyPr wrap="square" rtlCol="0">
            <a:spAutoFit/>
          </a:bodyPr>
          <a:lstStyle/>
          <a:p>
            <a:r>
              <a:rPr lang="en-US" sz="2800" dirty="0"/>
              <a:t>PREDICTED</a:t>
            </a:r>
          </a:p>
        </p:txBody>
      </p:sp>
      <p:sp>
        <p:nvSpPr>
          <p:cNvPr id="4" name="TextBox 3">
            <a:extLst>
              <a:ext uri="{FF2B5EF4-FFF2-40B4-BE49-F238E27FC236}">
                <a16:creationId xmlns:a16="http://schemas.microsoft.com/office/drawing/2014/main" id="{AD22F0DC-05FF-8EE2-DDD2-7189FCC67C3D}"/>
              </a:ext>
            </a:extLst>
          </p:cNvPr>
          <p:cNvSpPr txBox="1"/>
          <p:nvPr/>
        </p:nvSpPr>
        <p:spPr>
          <a:xfrm>
            <a:off x="126735" y="2471812"/>
            <a:ext cx="1827193" cy="584775"/>
          </a:xfrm>
          <a:prstGeom prst="rect">
            <a:avLst/>
          </a:prstGeom>
          <a:solidFill>
            <a:srgbClr val="FF0000"/>
          </a:solidFill>
        </p:spPr>
        <p:txBody>
          <a:bodyPr wrap="square" rtlCol="0">
            <a:spAutoFit/>
          </a:bodyPr>
          <a:lstStyle/>
          <a:p>
            <a:r>
              <a:rPr lang="en-US" sz="3200" dirty="0">
                <a:solidFill>
                  <a:srgbClr val="121619"/>
                </a:solidFill>
              </a:rPr>
              <a:t>ACTUAL</a:t>
            </a:r>
          </a:p>
        </p:txBody>
      </p:sp>
      <p:sp>
        <p:nvSpPr>
          <p:cNvPr id="5" name="TextBox 4">
            <a:extLst>
              <a:ext uri="{FF2B5EF4-FFF2-40B4-BE49-F238E27FC236}">
                <a16:creationId xmlns:a16="http://schemas.microsoft.com/office/drawing/2014/main" id="{12463A34-4DF9-67CB-04DE-9C52CAAAA48B}"/>
              </a:ext>
            </a:extLst>
          </p:cNvPr>
          <p:cNvSpPr txBox="1"/>
          <p:nvPr/>
        </p:nvSpPr>
        <p:spPr>
          <a:xfrm>
            <a:off x="2406851" y="5245665"/>
            <a:ext cx="2213810" cy="369332"/>
          </a:xfrm>
          <a:prstGeom prst="rect">
            <a:avLst/>
          </a:prstGeom>
          <a:noFill/>
        </p:spPr>
        <p:txBody>
          <a:bodyPr wrap="square" rtlCol="0">
            <a:spAutoFit/>
          </a:bodyPr>
          <a:lstStyle/>
          <a:p>
            <a:r>
              <a:rPr lang="en-US" dirty="0"/>
              <a:t>DID NOT LAND</a:t>
            </a:r>
          </a:p>
        </p:txBody>
      </p:sp>
      <p:sp>
        <p:nvSpPr>
          <p:cNvPr id="6" name="TextBox 5">
            <a:extLst>
              <a:ext uri="{FF2B5EF4-FFF2-40B4-BE49-F238E27FC236}">
                <a16:creationId xmlns:a16="http://schemas.microsoft.com/office/drawing/2014/main" id="{25C6E84A-89A5-8BA7-CDAA-724E4C572A6F}"/>
              </a:ext>
            </a:extLst>
          </p:cNvPr>
          <p:cNvSpPr txBox="1"/>
          <p:nvPr/>
        </p:nvSpPr>
        <p:spPr>
          <a:xfrm>
            <a:off x="1097280" y="991401"/>
            <a:ext cx="856648" cy="923330"/>
          </a:xfrm>
          <a:prstGeom prst="rect">
            <a:avLst/>
          </a:prstGeom>
          <a:noFill/>
        </p:spPr>
        <p:txBody>
          <a:bodyPr wrap="square" rtlCol="0">
            <a:spAutoFit/>
          </a:bodyPr>
          <a:lstStyle/>
          <a:p>
            <a:r>
              <a:rPr lang="en-US" dirty="0"/>
              <a:t>DID </a:t>
            </a:r>
          </a:p>
          <a:p>
            <a:r>
              <a:rPr lang="en-US" dirty="0"/>
              <a:t>NOT</a:t>
            </a:r>
          </a:p>
          <a:p>
            <a:r>
              <a:rPr lang="en-US" dirty="0"/>
              <a:t>LAND</a:t>
            </a:r>
          </a:p>
        </p:txBody>
      </p:sp>
      <p:sp>
        <p:nvSpPr>
          <p:cNvPr id="7" name="TextBox 6">
            <a:extLst>
              <a:ext uri="{FF2B5EF4-FFF2-40B4-BE49-F238E27FC236}">
                <a16:creationId xmlns:a16="http://schemas.microsoft.com/office/drawing/2014/main" id="{2A82245E-CC90-CA4B-87AE-6BA08231CB27}"/>
              </a:ext>
            </a:extLst>
          </p:cNvPr>
          <p:cNvSpPr txBox="1"/>
          <p:nvPr/>
        </p:nvSpPr>
        <p:spPr>
          <a:xfrm>
            <a:off x="5227052" y="5245666"/>
            <a:ext cx="1436838" cy="369332"/>
          </a:xfrm>
          <a:prstGeom prst="rect">
            <a:avLst/>
          </a:prstGeom>
          <a:noFill/>
        </p:spPr>
        <p:txBody>
          <a:bodyPr wrap="square" rtlCol="0">
            <a:spAutoFit/>
          </a:bodyPr>
          <a:lstStyle/>
          <a:p>
            <a:r>
              <a:rPr lang="en-US" dirty="0"/>
              <a:t>LANDED</a:t>
            </a:r>
          </a:p>
        </p:txBody>
      </p:sp>
      <p:sp>
        <p:nvSpPr>
          <p:cNvPr id="8" name="TextBox 7">
            <a:extLst>
              <a:ext uri="{FF2B5EF4-FFF2-40B4-BE49-F238E27FC236}">
                <a16:creationId xmlns:a16="http://schemas.microsoft.com/office/drawing/2014/main" id="{E40D3F08-8E82-54F8-6FC5-159BB1881D98}"/>
              </a:ext>
            </a:extLst>
          </p:cNvPr>
          <p:cNvSpPr txBox="1"/>
          <p:nvPr/>
        </p:nvSpPr>
        <p:spPr>
          <a:xfrm>
            <a:off x="847023" y="3613669"/>
            <a:ext cx="1106905" cy="369332"/>
          </a:xfrm>
          <a:prstGeom prst="rect">
            <a:avLst/>
          </a:prstGeom>
          <a:noFill/>
        </p:spPr>
        <p:txBody>
          <a:bodyPr wrap="square" rtlCol="0">
            <a:spAutoFit/>
          </a:bodyPr>
          <a:lstStyle/>
          <a:p>
            <a:r>
              <a:rPr lang="en-US" dirty="0"/>
              <a:t>LANDED</a:t>
            </a:r>
          </a:p>
        </p:txBody>
      </p:sp>
    </p:spTree>
    <p:extLst>
      <p:ext uri="{BB962C8B-B14F-4D97-AF65-F5344CB8AC3E}">
        <p14:creationId xmlns:p14="http://schemas.microsoft.com/office/powerpoint/2010/main" val="2029067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D10BAE13-338F-B394-EECE-376B3EC75883}"/>
              </a:ext>
            </a:extLst>
          </p:cNvPr>
          <p:cNvSpPr txBox="1"/>
          <p:nvPr/>
        </p:nvSpPr>
        <p:spPr>
          <a:xfrm>
            <a:off x="612993" y="1371784"/>
            <a:ext cx="11200316"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400" dirty="0">
                <a:solidFill>
                  <a:srgbClr val="121619"/>
                </a:solidFill>
                <a:latin typeface="Abadi"/>
              </a:rPr>
              <a:t>Regarding launch sites, KSC LC‑39A shows the highest success rate, particularly for missions carrying payloads above 2,500 kg. Several factors may contribute to this performance, such as its proximity to the equator or major transportation infrastructure, though these influences would require further investigation.</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In terms of orbit types, ES‑L1, GEO, HEO, and SSO demonstrate significantly higher mission success rates compared with other orbits. </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The scatter plots indicate positive relationships between the number of flights, launch site, orbit type, and the likelihood of a successful landing. Payload mass, however, does not show a clear correlation with mission success.</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The steady increase in success rates from 2013 to 2020 reflects continuous learning, engineering improvements, and ongoing innovation, with the first successful landing recorded on 2015‑12‑22. Across the dataset, there were 61 successful missions and only 10 failures.</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Using interactive visual analytics with Folium, we can observe geographical patterns: launch sites located near railways, coastlines, highways, or closer to the equator tend to operate more efficiently. At the same time, sites are intentionally placed far from major cities to reduce risks related to failures, noise, shockwaves, explosive fuels, and airspace disruption.</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From the machine learning perspective, models such as Logistic Regression, Support Vector Machines (SVM), and Decision Trees achieve around 83% accuracy, confirming that reusable rocket landings can be predicted reliably using supervised learning. The K‑Nearest Neighbor (KNN) method performs slightly worse in comparison.</a:t>
            </a:r>
          </a:p>
          <a:p>
            <a:pPr marL="285750" indent="-285750">
              <a:buFont typeface="Arial" panose="020B0604020202020204" pitchFamily="34" charset="0"/>
              <a:buChar char="•"/>
            </a:pPr>
            <a:endParaRPr lang="en-US" sz="1400" dirty="0">
              <a:solidFill>
                <a:srgbClr val="121619"/>
              </a:solidFill>
              <a:latin typeface="Abadi"/>
            </a:endParaRPr>
          </a:p>
          <a:p>
            <a:pPr marL="285750" indent="-285750">
              <a:buFont typeface="Arial" panose="020B0604020202020204" pitchFamily="34" charset="0"/>
              <a:buChar char="•"/>
            </a:pPr>
            <a:r>
              <a:rPr lang="en-US" sz="1400" dirty="0">
                <a:solidFill>
                  <a:srgbClr val="121619"/>
                </a:solidFill>
                <a:latin typeface="Abadi"/>
              </a:rPr>
              <a:t>Overall, this project highlights the strong potential of AI in real‑world aerospace applications. It demonstrates how data science can analyze current conditions, identify the key factors influencing SpaceX’s launch success, and support more informed decision‑making in the reusable rocket industry.</a:t>
            </a: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208985" cy="369332"/>
          </a:xfrm>
          <a:prstGeom prst="rect">
            <a:avLst/>
          </a:prstGeom>
          <a:solidFill>
            <a:srgbClr val="0948CB"/>
          </a:solidFill>
        </p:spPr>
        <p:txBody>
          <a:bodyPr wrap="none" lIns="91440" tIns="45720" rIns="91440" bIns="45720" rtlCol="0" anchor="t">
            <a:spAutoFit/>
          </a:bodyPr>
          <a:lstStyle/>
          <a:p>
            <a:r>
              <a:rPr lang="en-US" dirty="0"/>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1197199" cy="4968582"/>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3800" dirty="0">
                <a:solidFill>
                  <a:schemeClr val="accent3">
                    <a:lumMod val="25000"/>
                  </a:schemeClr>
                </a:solidFill>
                <a:latin typeface="Abadi"/>
              </a:rPr>
              <a:t>Data collection methodology:</a:t>
            </a:r>
          </a:p>
          <a:p>
            <a:pPr marL="0" indent="0">
              <a:lnSpc>
                <a:spcPct val="120000"/>
              </a:lnSpc>
              <a:spcBef>
                <a:spcPts val="1400"/>
              </a:spcBef>
              <a:buNone/>
            </a:pPr>
            <a:r>
              <a:rPr lang="en-US" sz="3800" dirty="0">
                <a:solidFill>
                  <a:schemeClr val="tx1">
                    <a:lumMod val="50000"/>
                  </a:schemeClr>
                </a:solidFill>
                <a:latin typeface="Abadi"/>
              </a:rPr>
              <a:t>Data was collected through requests to the SpaceX API and additional web scraping from Wikipedia.</a:t>
            </a:r>
          </a:p>
          <a:p>
            <a:pPr>
              <a:lnSpc>
                <a:spcPct val="120000"/>
              </a:lnSpc>
              <a:spcBef>
                <a:spcPts val="1400"/>
              </a:spcBef>
            </a:pPr>
            <a:r>
              <a:rPr lang="en-US" sz="3800" dirty="0">
                <a:solidFill>
                  <a:schemeClr val="accent3">
                    <a:lumMod val="25000"/>
                  </a:schemeClr>
                </a:solidFill>
                <a:latin typeface="Abadi"/>
              </a:rPr>
              <a:t>Perform data wrangling</a:t>
            </a:r>
          </a:p>
          <a:p>
            <a:pPr marL="0" indent="0">
              <a:lnSpc>
                <a:spcPct val="120000"/>
              </a:lnSpc>
              <a:spcBef>
                <a:spcPts val="1400"/>
              </a:spcBef>
              <a:buNone/>
            </a:pPr>
            <a:r>
              <a:rPr lang="en-US" sz="3800" dirty="0">
                <a:solidFill>
                  <a:schemeClr val="tx1">
                    <a:lumMod val="50000"/>
                  </a:schemeClr>
                </a:solidFill>
                <a:latin typeface="Abadi"/>
              </a:rPr>
              <a:t>The collected data is saved in JSON form ad HTML tables</a:t>
            </a:r>
            <a:endParaRPr lang="en-US" sz="3800" dirty="0">
              <a:solidFill>
                <a:schemeClr val="accent3">
                  <a:lumMod val="25000"/>
                </a:schemeClr>
              </a:solidFill>
              <a:latin typeface="Abadi"/>
            </a:endParaRPr>
          </a:p>
          <a:p>
            <a:pPr marL="0" indent="0">
              <a:lnSpc>
                <a:spcPct val="120000"/>
              </a:lnSpc>
              <a:spcBef>
                <a:spcPts val="1400"/>
              </a:spcBef>
              <a:buNone/>
            </a:pPr>
            <a:r>
              <a:rPr lang="en-US" sz="3800" dirty="0">
                <a:solidFill>
                  <a:schemeClr val="tx1">
                    <a:lumMod val="50000"/>
                  </a:schemeClr>
                </a:solidFill>
                <a:latin typeface="Abadi"/>
              </a:rPr>
              <a:t>After that, Pandas and NumPy were used to clean, organize, and manage the dataset for further visualization and analysis</a:t>
            </a:r>
          </a:p>
          <a:p>
            <a:pPr>
              <a:lnSpc>
                <a:spcPct val="120000"/>
              </a:lnSpc>
              <a:spcBef>
                <a:spcPts val="1400"/>
              </a:spcBef>
            </a:pPr>
            <a:r>
              <a:rPr lang="en-US" sz="3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3800" dirty="0">
                <a:solidFill>
                  <a:schemeClr val="accent3">
                    <a:lumMod val="25000"/>
                  </a:schemeClr>
                </a:solidFill>
                <a:latin typeface="Abadi"/>
              </a:rPr>
              <a:t>Perform interactive visual analytics using Folium and </a:t>
            </a:r>
            <a:r>
              <a:rPr lang="en-US" sz="3800" dirty="0" err="1">
                <a:solidFill>
                  <a:schemeClr val="accent3">
                    <a:lumMod val="25000"/>
                  </a:schemeClr>
                </a:solidFill>
                <a:latin typeface="Abadi"/>
              </a:rPr>
              <a:t>Plotly</a:t>
            </a:r>
            <a:r>
              <a:rPr lang="en-US" sz="3800" dirty="0">
                <a:solidFill>
                  <a:schemeClr val="accent3">
                    <a:lumMod val="25000"/>
                  </a:schemeClr>
                </a:solidFill>
                <a:latin typeface="Abadi"/>
              </a:rPr>
              <a:t> Dash.</a:t>
            </a:r>
          </a:p>
          <a:p>
            <a:pPr>
              <a:lnSpc>
                <a:spcPct val="120000"/>
              </a:lnSpc>
              <a:spcBef>
                <a:spcPts val="1400"/>
              </a:spcBef>
            </a:pPr>
            <a:r>
              <a:rPr lang="en-US" sz="38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3800" dirty="0">
                <a:solidFill>
                  <a:schemeClr val="tx1">
                    <a:lumMod val="50000"/>
                  </a:schemeClr>
                </a:solidFill>
                <a:latin typeface="Abadi"/>
              </a:rPr>
              <a:t>Several classification models were tested, with K‑Nearest Neighbors (KNN) achieving the lowest performance at </a:t>
            </a:r>
            <a:r>
              <a:rPr lang="en-US" sz="4000" dirty="0">
                <a:solidFill>
                  <a:schemeClr val="tx1">
                    <a:lumMod val="50000"/>
                  </a:schemeClr>
                </a:solidFill>
                <a:latin typeface="Abadi" panose="020B0604020104020204" pitchFamily="34" charset="0"/>
              </a:rPr>
              <a:t>77.8%</a:t>
            </a:r>
            <a:r>
              <a:rPr lang="en-US" sz="3800" dirty="0">
                <a:solidFill>
                  <a:schemeClr val="tx1">
                    <a:lumMod val="50000"/>
                  </a:schemeClr>
                </a:solidFill>
                <a:latin typeface="Abadi"/>
              </a:rPr>
              <a:t> accuracy.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TextBox 2">
            <a:extLst>
              <a:ext uri="{FF2B5EF4-FFF2-40B4-BE49-F238E27FC236}">
                <a16:creationId xmlns:a16="http://schemas.microsoft.com/office/drawing/2014/main" id="{02422D00-4A99-CF0F-12EE-BE2A74C83FD7}"/>
              </a:ext>
            </a:extLst>
          </p:cNvPr>
          <p:cNvSpPr txBox="1"/>
          <p:nvPr/>
        </p:nvSpPr>
        <p:spPr>
          <a:xfrm>
            <a:off x="840990" y="1395091"/>
            <a:ext cx="10375265"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Abadi"/>
                <a:ea typeface="+mn-lt"/>
                <a:cs typeface="+mn-lt"/>
              </a:rPr>
              <a:t>The data for the following final project was collected using two different techniques. </a:t>
            </a:r>
          </a:p>
          <a:p>
            <a:endParaRPr lang="en-US" sz="2000" dirty="0">
              <a:solidFill>
                <a:schemeClr val="bg1"/>
              </a:solidFill>
              <a:latin typeface="Abadi"/>
              <a:ea typeface="+mn-lt"/>
              <a:cs typeface="+mn-lt"/>
            </a:endParaRPr>
          </a:p>
          <a:p>
            <a:pPr marL="457200" indent="-457200">
              <a:buAutoNum type="arabicPeriod"/>
            </a:pPr>
            <a:r>
              <a:rPr lang="en-US" sz="2000" u="sng" dirty="0">
                <a:solidFill>
                  <a:schemeClr val="bg1"/>
                </a:solidFill>
                <a:latin typeface="Abadi"/>
                <a:ea typeface="+mn-lt"/>
                <a:cs typeface="+mn-lt"/>
              </a:rPr>
              <a:t>Request and parse the SpaceX launch data using the GET request</a:t>
            </a:r>
          </a:p>
          <a:p>
            <a:endParaRPr lang="en-US" sz="2000" u="sng" dirty="0">
              <a:solidFill>
                <a:schemeClr val="bg1"/>
              </a:solidFill>
              <a:latin typeface="Abadi"/>
              <a:ea typeface="+mn-lt"/>
              <a:cs typeface="+mn-lt"/>
            </a:endParaRPr>
          </a:p>
          <a:p>
            <a:r>
              <a:rPr lang="en-US" sz="2000" dirty="0">
                <a:solidFill>
                  <a:schemeClr val="bg1"/>
                </a:solidFill>
                <a:latin typeface="Abadi"/>
                <a:ea typeface="+mn-lt"/>
                <a:cs typeface="+mn-lt"/>
              </a:rPr>
              <a:t>In this method, we only include Falcon 9 launches, use the mean for the for the </a:t>
            </a:r>
            <a:r>
              <a:rPr lang="en-US" sz="2000" dirty="0" err="1">
                <a:solidFill>
                  <a:schemeClr val="bg1"/>
                </a:solidFill>
                <a:latin typeface="Abadi"/>
                <a:ea typeface="+mn-lt"/>
                <a:cs typeface="+mn-lt"/>
              </a:rPr>
              <a:t>PayloadMass</a:t>
            </a:r>
            <a:r>
              <a:rPr lang="en-US" sz="2000" dirty="0">
                <a:solidFill>
                  <a:schemeClr val="bg1"/>
                </a:solidFill>
                <a:latin typeface="Abadi"/>
                <a:ea typeface="+mn-lt"/>
                <a:cs typeface="+mn-lt"/>
              </a:rPr>
              <a:t> then replace the missing data (</a:t>
            </a:r>
            <a:r>
              <a:rPr lang="en-US" sz="2000" dirty="0" err="1">
                <a:solidFill>
                  <a:schemeClr val="bg1"/>
                </a:solidFill>
                <a:latin typeface="Abadi"/>
                <a:ea typeface="+mn-lt"/>
                <a:cs typeface="+mn-lt"/>
              </a:rPr>
              <a:t>np.nan</a:t>
            </a:r>
            <a:r>
              <a:rPr lang="en-US" sz="2000" dirty="0">
                <a:solidFill>
                  <a:schemeClr val="bg1"/>
                </a:solidFill>
                <a:latin typeface="Abadi"/>
                <a:ea typeface="+mn-lt"/>
                <a:cs typeface="+mn-lt"/>
              </a:rPr>
              <a:t> values) with the mean we calculated.</a:t>
            </a:r>
          </a:p>
          <a:p>
            <a:r>
              <a:rPr lang="en-US" sz="20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a:hlinkClick r:id="rId4">
                <a:extLst>
                  <a:ext uri="{A12FA001-AC4F-418D-AE19-62706E023703}">
                    <ahyp:hlinkClr xmlns:ahyp="http://schemas.microsoft.com/office/drawing/2018/hyperlinkcolor" val="tx"/>
                  </a:ext>
                </a:extLst>
              </a:hlinkClick>
            </a:endParaRPr>
          </a:p>
          <a:p>
            <a:endParaRPr lang="en-US" sz="2000" dirty="0">
              <a:solidFill>
                <a:schemeClr val="bg1"/>
              </a:solidFill>
              <a:latin typeface="Abadi"/>
              <a:ea typeface="+mn-lt"/>
              <a:cs typeface="+mn-lt"/>
            </a:endParaRPr>
          </a:p>
          <a:p>
            <a:endParaRPr lang="en-US" sz="2000" dirty="0">
              <a:solidFill>
                <a:schemeClr val="bg1"/>
              </a:solidFill>
              <a:latin typeface="Abadi"/>
              <a:ea typeface="+mn-lt"/>
              <a:cs typeface="+mn-lt"/>
            </a:endParaRPr>
          </a:p>
          <a:p>
            <a:endParaRPr lang="en-US" sz="2000" dirty="0">
              <a:solidFill>
                <a:schemeClr val="bg1"/>
              </a:solidFill>
              <a:latin typeface="Abadi"/>
              <a:ea typeface="+mn-lt"/>
              <a:cs typeface="+mn-lt"/>
            </a:endParaRPr>
          </a:p>
        </p:txBody>
      </p:sp>
      <p:pic>
        <p:nvPicPr>
          <p:cNvPr id="10" name="Picture 9">
            <a:extLst>
              <a:ext uri="{FF2B5EF4-FFF2-40B4-BE49-F238E27FC236}">
                <a16:creationId xmlns:a16="http://schemas.microsoft.com/office/drawing/2014/main" id="{029C850C-C296-4410-1C2A-2F76E6A0754E}"/>
              </a:ext>
            </a:extLst>
          </p:cNvPr>
          <p:cNvPicPr>
            <a:picLocks noChangeAspect="1"/>
          </p:cNvPicPr>
          <p:nvPr/>
        </p:nvPicPr>
        <p:blipFill>
          <a:blip r:embed="rId5"/>
          <a:stretch>
            <a:fillRect/>
          </a:stretch>
        </p:blipFill>
        <p:spPr>
          <a:xfrm>
            <a:off x="908367" y="3801980"/>
            <a:ext cx="9253650" cy="259465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4290" y="1714194"/>
            <a:ext cx="5242489" cy="1989088"/>
          </a:xfrm>
          <a:prstGeom prst="rect">
            <a:avLst/>
          </a:prstGeom>
        </p:spPr>
        <p:txBody>
          <a:bodyPr vert="horz" lIns="91440" tIns="45720" rIns="91440" bIns="45720" rtlCol="0" anchor="t">
            <a:noAutofit/>
          </a:bodyPr>
          <a:lstStyle/>
          <a:p>
            <a:pPr lvl="1">
              <a:buNone/>
            </a:pPr>
            <a:endParaRPr lang="en-US" sz="2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Abadi"/>
              <a:ea typeface="+mn-lt"/>
              <a:cs typeface="+mn-lt"/>
            </a:endParaRPr>
          </a:p>
          <a:p>
            <a:endParaRPr lang="en-US">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buNone/>
            </a:pPr>
            <a:endParaRPr lang="en-US">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5" name="TextBox 4">
            <a:extLst>
              <a:ext uri="{FF2B5EF4-FFF2-40B4-BE49-F238E27FC236}">
                <a16:creationId xmlns:a16="http://schemas.microsoft.com/office/drawing/2014/main" id="{FFDFF50A-A112-6B32-067B-1EFF4FC2D96D}"/>
              </a:ext>
            </a:extLst>
          </p:cNvPr>
          <p:cNvSpPr txBox="1"/>
          <p:nvPr/>
        </p:nvSpPr>
        <p:spPr>
          <a:xfrm>
            <a:off x="857250" y="1582381"/>
            <a:ext cx="9894169"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2. Web scraping with </a:t>
            </a:r>
            <a:r>
              <a:rPr lang="en-US" sz="2000" dirty="0" err="1">
                <a:solidFill>
                  <a:srgbClr val="121619"/>
                </a:solidFill>
                <a:latin typeface="Abadi" panose="020B0604020104020204" pitchFamily="34" charset="0"/>
              </a:rPr>
              <a:t>BeautifulSoup</a:t>
            </a:r>
            <a:r>
              <a:rPr lang="en-US" sz="2000" dirty="0">
                <a:solidFill>
                  <a:srgbClr val="121619"/>
                </a:solidFill>
                <a:latin typeface="Abadi" panose="020B0604020104020204" pitchFamily="34" charset="0"/>
              </a:rPr>
              <a:t> </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2.1. Request the Falcon9 Launch Wiki page from the below URL to  extract and compile to the launch records HTML table</a:t>
            </a:r>
          </a:p>
          <a:p>
            <a:r>
              <a:rPr lang="en-US" sz="2000" dirty="0">
                <a:solidFill>
                  <a:srgbClr val="121619"/>
                </a:solidFill>
                <a:latin typeface="Abadi" panose="020B0604020104020204" pitchFamily="34" charset="0"/>
              </a:rPr>
              <a:t>https://en.wikipedia.org/wiki/List_of_Falcon_9_and_Falcon_Heavy_launches</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2.2. Extract (Parse) all column/variable names from the HTML table header and convert it into a Pandas data frame</a:t>
            </a:r>
          </a:p>
          <a:p>
            <a:endParaRPr lang="en-US" sz="2000" dirty="0">
              <a:solidFill>
                <a:srgbClr val="121619"/>
              </a:solidFill>
              <a:latin typeface="Abadi" panose="020B0604020104020204" pitchFamily="34" charset="0"/>
            </a:endParaRPr>
          </a:p>
          <a:p>
            <a:r>
              <a:rPr lang="en-US" sz="2000" dirty="0">
                <a:solidFill>
                  <a:srgbClr val="121619"/>
                </a:solidFill>
                <a:latin typeface="Abadi" panose="020B0604020104020204" pitchFamily="34" charset="0"/>
              </a:rPr>
              <a:t>The full step‑by‑step extraction procedure can be found at:</a:t>
            </a:r>
          </a:p>
          <a:p>
            <a:r>
              <a:rPr lang="en-US" sz="20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E468CD13-E691-49D0-47B8-CD3671C868A1}"/>
              </a:ext>
            </a:extLst>
          </p:cNvPr>
          <p:cNvSpPr txBox="1"/>
          <p:nvPr/>
        </p:nvSpPr>
        <p:spPr>
          <a:xfrm>
            <a:off x="767424" y="1451965"/>
            <a:ext cx="1067738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21619"/>
                </a:solidFill>
                <a:latin typeface="Abadi" panose="020B0604020104020204" pitchFamily="34" charset="0"/>
              </a:rPr>
              <a:t>In this project, we used </a:t>
            </a:r>
            <a:r>
              <a:rPr lang="en-US" sz="2000" dirty="0" err="1">
                <a:solidFill>
                  <a:srgbClr val="121619"/>
                </a:solidFill>
                <a:latin typeface="Abadi" panose="020B0604020104020204" pitchFamily="34" charset="0"/>
              </a:rPr>
              <a:t>BeautifulSoup</a:t>
            </a:r>
            <a:r>
              <a:rPr lang="en-US" sz="2000" dirty="0">
                <a:solidFill>
                  <a:srgbClr val="121619"/>
                </a:solidFill>
                <a:latin typeface="Abadi" panose="020B0604020104020204" pitchFamily="34" charset="0"/>
              </a:rPr>
              <a:t> to build a web archive of Falcon 9 launch logs and extracted the corresponding HTML table from Wikipedia. The table’s columns were then scraped and processed using web‑scraping techniques to construct a clean Pandas </a:t>
            </a:r>
            <a:r>
              <a:rPr lang="en-US" sz="2000" dirty="0" err="1">
                <a:solidFill>
                  <a:srgbClr val="121619"/>
                </a:solidFill>
                <a:latin typeface="Abadi" panose="020B0604020104020204" pitchFamily="34" charset="0"/>
              </a:rPr>
              <a:t>DataFrame</a:t>
            </a:r>
            <a:r>
              <a:rPr lang="en-US" sz="2000" dirty="0">
                <a:solidFill>
                  <a:srgbClr val="121619"/>
                </a:solidFill>
                <a:latin typeface="Abadi" panose="020B0604020104020204" pitchFamily="34" charset="0"/>
              </a:rPr>
              <a:t>, as shown below:</a:t>
            </a:r>
          </a:p>
          <a:p>
            <a:r>
              <a:rPr lang="en-US" sz="2000" b="1" dirty="0">
                <a:solidFill>
                  <a:schemeClr val="bg1"/>
                </a:solidFill>
                <a:latin typeface="Abadi" panose="020B0604020104020204" pitchFamily="34" charset="0"/>
                <a:ea typeface="+mn-lt"/>
                <a:cs typeface="+mn-lt"/>
                <a:hlinkClick r:id="rId3">
                  <a:extLst>
                    <a:ext uri="{A12FA001-AC4F-418D-AE19-62706E023703}">
                      <ahyp:hlinkClr xmlns:ahyp="http://schemas.microsoft.com/office/drawing/2018/hyperlinkcolor" val="tx"/>
                    </a:ext>
                  </a:extLst>
                </a:hlinkClick>
              </a:rPr>
              <a:t>Link to the notebook</a:t>
            </a:r>
            <a:endParaRPr lang="en-US" sz="2000" b="1" dirty="0">
              <a:solidFill>
                <a:schemeClr val="bg1"/>
              </a:solidFill>
              <a:latin typeface="Abadi" panose="020B0604020104020204" pitchFamily="34" charset="0"/>
              <a:hlinkClick r:id="" action="ppaction://noaction">
                <a:extLst>
                  <a:ext uri="{A12FA001-AC4F-418D-AE19-62706E023703}">
                    <ahyp:hlinkClr xmlns:ahyp="http://schemas.microsoft.com/office/drawing/2018/hyperlinkcolor" val="tx"/>
                  </a:ext>
                </a:extLst>
              </a:hlinkClick>
            </a:endParaRPr>
          </a:p>
        </p:txBody>
      </p:sp>
      <p:pic>
        <p:nvPicPr>
          <p:cNvPr id="9" name="Picture 8">
            <a:extLst>
              <a:ext uri="{FF2B5EF4-FFF2-40B4-BE49-F238E27FC236}">
                <a16:creationId xmlns:a16="http://schemas.microsoft.com/office/drawing/2014/main" id="{A0308469-F01F-7C38-68BB-F7290168E105}"/>
              </a:ext>
            </a:extLst>
          </p:cNvPr>
          <p:cNvPicPr>
            <a:picLocks noChangeAspect="1"/>
          </p:cNvPicPr>
          <p:nvPr/>
        </p:nvPicPr>
        <p:blipFill>
          <a:blip r:embed="rId4"/>
          <a:stretch>
            <a:fillRect/>
          </a:stretch>
        </p:blipFill>
        <p:spPr>
          <a:xfrm>
            <a:off x="1020939" y="3295047"/>
            <a:ext cx="7430537" cy="291505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4654</TotalTime>
  <Words>3231</Words>
  <Application>Microsoft Office PowerPoint</Application>
  <PresentationFormat>Widescreen</PresentationFormat>
  <Paragraphs>355</Paragraphs>
  <Slides>48</Slides>
  <Notes>4</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Abadi</vt:lpstr>
      <vt:lpstr>Arial</vt:lpstr>
      <vt:lpstr>Calibri</vt:lpstr>
      <vt:lpstr>Century Gothic</vt:lpstr>
      <vt:lpstr>IBM Plex Mono SemiBold</vt:lpstr>
      <vt:lpstr>Mesh</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Thi Tue Thu LE</cp:lastModifiedBy>
  <cp:revision>1363</cp:revision>
  <dcterms:created xsi:type="dcterms:W3CDTF">2021-04-29T18:58:34Z</dcterms:created>
  <dcterms:modified xsi:type="dcterms:W3CDTF">2026-01-13T14:23:35Z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